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0" r:id="rId5"/>
    <p:sldMasterId id="2147483682" r:id="rId6"/>
    <p:sldMasterId id="2147483704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</p:sldIdLst>
  <p:sldSz cy="5143500" cx="9144000"/>
  <p:notesSz cx="6858000" cy="9144000"/>
  <p:embeddedFontLst>
    <p:embeddedFont>
      <p:font typeface="Raleway"/>
      <p:regular r:id="rId67"/>
      <p:bold r:id="rId68"/>
      <p:italic r:id="rId69"/>
      <p:boldItalic r:id="rId70"/>
    </p:embeddedFont>
    <p:embeddedFont>
      <p:font typeface="Familjen Grotesk"/>
      <p:regular r:id="rId71"/>
      <p:bold r:id="rId72"/>
      <p:italic r:id="rId73"/>
      <p:boldItalic r:id="rId74"/>
    </p:embeddedFont>
    <p:embeddedFont>
      <p:font typeface="Barlow"/>
      <p:regular r:id="rId75"/>
      <p:bold r:id="rId76"/>
      <p:italic r:id="rId77"/>
      <p:boldItalic r:id="rId78"/>
    </p:embeddedFont>
    <p:embeddedFont>
      <p:font typeface="Century Gothic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3" roundtripDataSignature="AMtx7mgEMyU3whyYI361BQYpNHodBcEU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238ED3-0910-4185-8276-62FD8B3A082B}">
  <a:tblStyle styleId="{40238ED3-0910-4185-8276-62FD8B3A082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3" Type="http://customschemas.google.com/relationships/presentationmetadata" Target="metadata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CenturyGothic-bold.fntdata"/><Relationship Id="rId82" Type="http://schemas.openxmlformats.org/officeDocument/2006/relationships/font" Target="fonts/CenturyGothic-boldItalic.fntdata"/><Relationship Id="rId81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FamiljenGrotesk-italic.fntdata"/><Relationship Id="rId72" Type="http://schemas.openxmlformats.org/officeDocument/2006/relationships/font" Target="fonts/FamiljenGrotesk-bold.fntdata"/><Relationship Id="rId31" Type="http://schemas.openxmlformats.org/officeDocument/2006/relationships/slide" Target="slides/slide22.xml"/><Relationship Id="rId75" Type="http://schemas.openxmlformats.org/officeDocument/2006/relationships/font" Target="fonts/Barlow-regular.fntdata"/><Relationship Id="rId30" Type="http://schemas.openxmlformats.org/officeDocument/2006/relationships/slide" Target="slides/slide21.xml"/><Relationship Id="rId74" Type="http://schemas.openxmlformats.org/officeDocument/2006/relationships/font" Target="fonts/FamiljenGrotesk-boldItalic.fntdata"/><Relationship Id="rId33" Type="http://schemas.openxmlformats.org/officeDocument/2006/relationships/slide" Target="slides/slide24.xml"/><Relationship Id="rId77" Type="http://schemas.openxmlformats.org/officeDocument/2006/relationships/font" Target="fonts/Barlow-italic.fntdata"/><Relationship Id="rId32" Type="http://schemas.openxmlformats.org/officeDocument/2006/relationships/slide" Target="slides/slide23.xml"/><Relationship Id="rId76" Type="http://schemas.openxmlformats.org/officeDocument/2006/relationships/font" Target="fonts/Barlow-bold.fntdata"/><Relationship Id="rId35" Type="http://schemas.openxmlformats.org/officeDocument/2006/relationships/slide" Target="slides/slide26.xml"/><Relationship Id="rId79" Type="http://schemas.openxmlformats.org/officeDocument/2006/relationships/font" Target="fonts/CenturyGothic-regular.fntdata"/><Relationship Id="rId34" Type="http://schemas.openxmlformats.org/officeDocument/2006/relationships/slide" Target="slides/slide25.xml"/><Relationship Id="rId78" Type="http://schemas.openxmlformats.org/officeDocument/2006/relationships/font" Target="fonts/Barlow-boldItalic.fntdata"/><Relationship Id="rId71" Type="http://schemas.openxmlformats.org/officeDocument/2006/relationships/font" Target="fonts/FamiljenGrotesk-regular.fntdata"/><Relationship Id="rId70" Type="http://schemas.openxmlformats.org/officeDocument/2006/relationships/font" Target="fonts/Raleway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font" Target="fonts/Raleway-bold.fntdata"/><Relationship Id="rId23" Type="http://schemas.openxmlformats.org/officeDocument/2006/relationships/slide" Target="slides/slide14.xml"/><Relationship Id="rId67" Type="http://schemas.openxmlformats.org/officeDocument/2006/relationships/font" Target="fonts/Raleway-regular.fntdata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aleway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8df9ba130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8df9ba130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280170360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3a280170360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a280170360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3a280170360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280170360_0_1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3a280170360_0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0e71fb6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3a0e71fb6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a0e84937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3a0e84937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a280170360_0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a280170360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a27c3fc49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a27c3fc49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a27c3fc49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a27c3fc49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a280170360_0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3a280170360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28017036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a28017036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a27c3fc49d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a27c3fc49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a27c3fc49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a27c3fc49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a27c3fc49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a27c3fc49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a27c3fc49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a27c3fc49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(como os níveis de evidência dos genes variam em cada região do genoma)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a27c3fc49d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a27c3fc49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(como os níveis de evidência dos genes variam em cada região do genoma)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a27c3fc49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a27c3fc49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100 megabases, que é uma unidade de comprimento do DNA usada para medir o tamanho dos cromossomos.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DNA é composto por “letras” — as bases nitrogenadas A, T, C e G — e cada uma é chamada de base pair (bp), ou “par de bases”.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bp = 1 par de bases (a menor unidade do DNA)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kilobase (kb) = 1.000 bp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megabase (Mb) = 1.000.000 bp</a:t>
            </a:r>
            <a:br>
              <a:rPr lang="en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a27c3fc49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a27c3fc49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(como os níveis de evidência dos genes variam em cada região do genoma)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a27c3fc49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a27c3fc49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a27c3fc49d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a27c3fc49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a27c3fc49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a27c3fc49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a280170360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3a280170360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a27c3fc49d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a27c3fc49d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280170360_0_2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280170360_0_2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a280170360_0_2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a280170360_0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a27c3fc49d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a27c3fc49d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a27c3fc49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a27c3fc49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8df9ba13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g38df9ba13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a0e8493772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g3a0e8493772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a0e8493772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3a0e8493772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a0e8493772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3a0e8493772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a280170360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3a280170360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0e8493772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g3a0e8493772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a0e8493772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3a0e8493772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a0e8493772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3a0e8493772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a0e8493772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3a0e8493772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a27c3fc49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a27c3fc49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a0e8493772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g3a0e8493772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a0e8493772_0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g3a0e8493772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a109a605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g3a109a605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a109a6052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3a109a605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a143a5cc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3a143a5cc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a280170360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a280170360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a27c3fc49d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a27c3fc49d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a143a5cc3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g3a143a5cc3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a143a5cc3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g3a143a5cc3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3a143a5cc3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g3a143a5cc3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a143a5cc3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3a143a5cc3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a143a5cc3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3a143a5cc3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a27c3fc49d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a27c3fc49d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a27c3fc49d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a27c3fc49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(como os níveis de evidência dos genes variam em cada região do genoma)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a280170360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3a280170360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a280170360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3a280170360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a280170360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a280170360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3"/>
          <p:cNvSpPr txBox="1"/>
          <p:nvPr>
            <p:ph type="ctrTitle"/>
          </p:nvPr>
        </p:nvSpPr>
        <p:spPr>
          <a:xfrm>
            <a:off x="3218175" y="770900"/>
            <a:ext cx="51075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43"/>
          <p:cNvSpPr txBox="1"/>
          <p:nvPr>
            <p:ph idx="1" type="subTitle"/>
          </p:nvPr>
        </p:nvSpPr>
        <p:spPr>
          <a:xfrm>
            <a:off x="3218175" y="3469700"/>
            <a:ext cx="25371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/>
          <p:nvPr>
            <p:ph type="title"/>
          </p:nvPr>
        </p:nvSpPr>
        <p:spPr>
          <a:xfrm>
            <a:off x="4936301" y="197903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52"/>
          <p:cNvSpPr txBox="1"/>
          <p:nvPr>
            <p:ph idx="1" type="subTitle"/>
          </p:nvPr>
        </p:nvSpPr>
        <p:spPr>
          <a:xfrm>
            <a:off x="4936301" y="2565661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52"/>
          <p:cNvSpPr txBox="1"/>
          <p:nvPr>
            <p:ph idx="2" type="title"/>
          </p:nvPr>
        </p:nvSpPr>
        <p:spPr>
          <a:xfrm>
            <a:off x="4936301" y="67109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52"/>
          <p:cNvSpPr txBox="1"/>
          <p:nvPr>
            <p:ph idx="3" type="subTitle"/>
          </p:nvPr>
        </p:nvSpPr>
        <p:spPr>
          <a:xfrm>
            <a:off x="4936301" y="1257717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52"/>
          <p:cNvSpPr txBox="1"/>
          <p:nvPr>
            <p:ph idx="4" type="title"/>
          </p:nvPr>
        </p:nvSpPr>
        <p:spPr>
          <a:xfrm>
            <a:off x="4936301" y="3286983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52"/>
          <p:cNvSpPr txBox="1"/>
          <p:nvPr>
            <p:ph idx="5" type="subTitle"/>
          </p:nvPr>
        </p:nvSpPr>
        <p:spPr>
          <a:xfrm>
            <a:off x="4936300" y="3873598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3"/>
          <p:cNvSpPr txBox="1"/>
          <p:nvPr>
            <p:ph hasCustomPrompt="1" type="title"/>
          </p:nvPr>
        </p:nvSpPr>
        <p:spPr>
          <a:xfrm>
            <a:off x="715178" y="914100"/>
            <a:ext cx="39816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53"/>
          <p:cNvSpPr txBox="1"/>
          <p:nvPr>
            <p:ph idx="1" type="subTitle"/>
          </p:nvPr>
        </p:nvSpPr>
        <p:spPr>
          <a:xfrm>
            <a:off x="715175" y="2970625"/>
            <a:ext cx="39816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54"/>
          <p:cNvSpPr txBox="1"/>
          <p:nvPr>
            <p:ph idx="1" type="subTitle"/>
          </p:nvPr>
        </p:nvSpPr>
        <p:spPr>
          <a:xfrm>
            <a:off x="1993068" y="1608602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54"/>
          <p:cNvSpPr txBox="1"/>
          <p:nvPr>
            <p:ph idx="2" type="subTitle"/>
          </p:nvPr>
        </p:nvSpPr>
        <p:spPr>
          <a:xfrm>
            <a:off x="1993068" y="2752101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54"/>
          <p:cNvSpPr txBox="1"/>
          <p:nvPr>
            <p:ph idx="3" type="subTitle"/>
          </p:nvPr>
        </p:nvSpPr>
        <p:spPr>
          <a:xfrm>
            <a:off x="1993068" y="3895600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" name="Google Shape;93;p54"/>
          <p:cNvSpPr txBox="1"/>
          <p:nvPr>
            <p:ph idx="4" type="subTitle"/>
          </p:nvPr>
        </p:nvSpPr>
        <p:spPr>
          <a:xfrm>
            <a:off x="1985625" y="1211225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54"/>
          <p:cNvSpPr txBox="1"/>
          <p:nvPr>
            <p:ph idx="5" type="subTitle"/>
          </p:nvPr>
        </p:nvSpPr>
        <p:spPr>
          <a:xfrm>
            <a:off x="1985625" y="2354729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54"/>
          <p:cNvSpPr txBox="1"/>
          <p:nvPr>
            <p:ph idx="6" type="subTitle"/>
          </p:nvPr>
        </p:nvSpPr>
        <p:spPr>
          <a:xfrm>
            <a:off x="1985625" y="3498232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54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5"/>
          <p:cNvSpPr txBox="1"/>
          <p:nvPr>
            <p:ph type="ctrTitle"/>
          </p:nvPr>
        </p:nvSpPr>
        <p:spPr>
          <a:xfrm>
            <a:off x="1382675" y="885550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" name="Google Shape;99;p55"/>
          <p:cNvSpPr txBox="1"/>
          <p:nvPr>
            <p:ph idx="1" type="subTitle"/>
          </p:nvPr>
        </p:nvSpPr>
        <p:spPr>
          <a:xfrm>
            <a:off x="1382675" y="1840075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55"/>
          <p:cNvSpPr txBox="1"/>
          <p:nvPr/>
        </p:nvSpPr>
        <p:spPr>
          <a:xfrm>
            <a:off x="71510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sng" cap="none" strike="noStrike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56"/>
          <p:cNvSpPr txBox="1"/>
          <p:nvPr>
            <p:ph idx="1" type="body"/>
          </p:nvPr>
        </p:nvSpPr>
        <p:spPr>
          <a:xfrm>
            <a:off x="720000" y="1056882"/>
            <a:ext cx="77040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4" name="Google Shape;104;p56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57"/>
          <p:cNvSpPr txBox="1"/>
          <p:nvPr>
            <p:ph idx="1" type="body"/>
          </p:nvPr>
        </p:nvSpPr>
        <p:spPr>
          <a:xfrm>
            <a:off x="720000" y="1053775"/>
            <a:ext cx="77040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57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1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1" name="Google Shape;111;p61"/>
          <p:cNvSpPr/>
          <p:nvPr/>
        </p:nvSpPr>
        <p:spPr>
          <a:xfrm>
            <a:off x="-25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2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62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62"/>
          <p:cNvSpPr/>
          <p:nvPr/>
        </p:nvSpPr>
        <p:spPr>
          <a:xfrm>
            <a:off x="-50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3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63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" name="Google Shape;13;p44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5"/>
          <p:cNvSpPr/>
          <p:nvPr/>
        </p:nvSpPr>
        <p:spPr>
          <a:xfrm>
            <a:off x="-5050" y="-23700"/>
            <a:ext cx="516900" cy="519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66"/>
          <p:cNvGrpSpPr/>
          <p:nvPr/>
        </p:nvGrpSpPr>
        <p:grpSpPr>
          <a:xfrm>
            <a:off x="-5050" y="-23700"/>
            <a:ext cx="9149050" cy="5190900"/>
            <a:chOff x="-5050" y="-23700"/>
            <a:chExt cx="9149050" cy="5190900"/>
          </a:xfrm>
        </p:grpSpPr>
        <p:sp>
          <p:nvSpPr>
            <p:cNvPr id="124" name="Google Shape;124;p66"/>
            <p:cNvSpPr/>
            <p:nvPr/>
          </p:nvSpPr>
          <p:spPr>
            <a:xfrm>
              <a:off x="-505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5" name="Google Shape;125;p66"/>
            <p:cNvSpPr/>
            <p:nvPr/>
          </p:nvSpPr>
          <p:spPr>
            <a:xfrm>
              <a:off x="862710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27c3fc49d_0_6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g3a27c3fc49d_0_6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" name="Google Shape;133;g3a27c3fc49d_0_6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27c3fc49d_0_6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6" name="Google Shape;136;g3a27c3fc49d_0_6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27c3fc49d_0_6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g3a27c3fc49d_0_6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g3a27c3fc49d_0_6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27c3fc49d_0_6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g3a27c3fc49d_0_6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g3a27c3fc49d_0_6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g3a27c3fc49d_0_6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27c3fc49d_0_6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g3a27c3fc49d_0_6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27c3fc49d_0_66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g3a27c3fc49d_0_66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g3a27c3fc49d_0_6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27c3fc49d_0_6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g3a27c3fc49d_0_6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27c3fc49d_0_67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a27c3fc49d_0_6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9" name="Google Shape;159;g3a27c3fc49d_0_67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0" name="Google Shape;160;g3a27c3fc49d_0_67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g3a27c3fc49d_0_6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2" type="title"/>
          </p:nvPr>
        </p:nvSpPr>
        <p:spPr>
          <a:xfrm>
            <a:off x="72000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45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45"/>
          <p:cNvSpPr txBox="1"/>
          <p:nvPr>
            <p:ph idx="4" type="title"/>
          </p:nvPr>
        </p:nvSpPr>
        <p:spPr>
          <a:xfrm>
            <a:off x="2885875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" name="Google Shape;19;p45"/>
          <p:cNvSpPr txBox="1"/>
          <p:nvPr>
            <p:ph idx="5" type="title"/>
          </p:nvPr>
        </p:nvSpPr>
        <p:spPr>
          <a:xfrm>
            <a:off x="2885875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45"/>
          <p:cNvSpPr txBox="1"/>
          <p:nvPr>
            <p:ph idx="6" type="title"/>
          </p:nvPr>
        </p:nvSpPr>
        <p:spPr>
          <a:xfrm>
            <a:off x="505175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45"/>
          <p:cNvSpPr txBox="1"/>
          <p:nvPr>
            <p:ph idx="7" type="title"/>
          </p:nvPr>
        </p:nvSpPr>
        <p:spPr>
          <a:xfrm>
            <a:off x="505175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45"/>
          <p:cNvSpPr txBox="1"/>
          <p:nvPr>
            <p:ph idx="1" type="subTitle"/>
          </p:nvPr>
        </p:nvSpPr>
        <p:spPr>
          <a:xfrm>
            <a:off x="72000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" name="Google Shape;23;p45"/>
          <p:cNvSpPr txBox="1"/>
          <p:nvPr>
            <p:ph idx="8" type="subTitle"/>
          </p:nvPr>
        </p:nvSpPr>
        <p:spPr>
          <a:xfrm>
            <a:off x="2885875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45"/>
          <p:cNvSpPr txBox="1"/>
          <p:nvPr>
            <p:ph idx="9" type="subTitle"/>
          </p:nvPr>
        </p:nvSpPr>
        <p:spPr>
          <a:xfrm>
            <a:off x="505175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" name="Google Shape;25;p45"/>
          <p:cNvSpPr txBox="1"/>
          <p:nvPr>
            <p:ph idx="13" type="subTitle"/>
          </p:nvPr>
        </p:nvSpPr>
        <p:spPr>
          <a:xfrm>
            <a:off x="72000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45"/>
          <p:cNvSpPr txBox="1"/>
          <p:nvPr>
            <p:ph idx="14" type="subTitle"/>
          </p:nvPr>
        </p:nvSpPr>
        <p:spPr>
          <a:xfrm>
            <a:off x="2885875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45"/>
          <p:cNvSpPr txBox="1"/>
          <p:nvPr>
            <p:ph idx="15" type="subTitle"/>
          </p:nvPr>
        </p:nvSpPr>
        <p:spPr>
          <a:xfrm>
            <a:off x="505175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27c3fc49d_0_68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4" name="Google Shape;164;g3a27c3fc49d_0_6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27c3fc49d_0_6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7" name="Google Shape;167;g3a27c3fc49d_0_6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g3a27c3fc49d_0_6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27c3fc49d_0_6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280170360_0_156"/>
          <p:cNvSpPr txBox="1"/>
          <p:nvPr>
            <p:ph type="ctrTitle"/>
          </p:nvPr>
        </p:nvSpPr>
        <p:spPr>
          <a:xfrm>
            <a:off x="3218175" y="770900"/>
            <a:ext cx="51075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6" name="Google Shape;176;g3a280170360_0_156"/>
          <p:cNvSpPr txBox="1"/>
          <p:nvPr>
            <p:ph idx="1" type="subTitle"/>
          </p:nvPr>
        </p:nvSpPr>
        <p:spPr>
          <a:xfrm>
            <a:off x="3218175" y="3469700"/>
            <a:ext cx="25371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280170360_0_1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" name="Google Shape;179;g3a280170360_0_159"/>
          <p:cNvSpPr txBox="1"/>
          <p:nvPr>
            <p:ph idx="2" type="title"/>
          </p:nvPr>
        </p:nvSpPr>
        <p:spPr>
          <a:xfrm>
            <a:off x="72000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0" name="Google Shape;180;g3a280170360_0_159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1" name="Google Shape;181;g3a280170360_0_159"/>
          <p:cNvSpPr txBox="1"/>
          <p:nvPr>
            <p:ph idx="4" type="title"/>
          </p:nvPr>
        </p:nvSpPr>
        <p:spPr>
          <a:xfrm>
            <a:off x="2885875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2" name="Google Shape;182;g3a280170360_0_159"/>
          <p:cNvSpPr txBox="1"/>
          <p:nvPr>
            <p:ph idx="5" type="title"/>
          </p:nvPr>
        </p:nvSpPr>
        <p:spPr>
          <a:xfrm>
            <a:off x="2885875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3" name="Google Shape;183;g3a280170360_0_159"/>
          <p:cNvSpPr txBox="1"/>
          <p:nvPr>
            <p:ph idx="6" type="title"/>
          </p:nvPr>
        </p:nvSpPr>
        <p:spPr>
          <a:xfrm>
            <a:off x="505175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4" name="Google Shape;184;g3a280170360_0_159"/>
          <p:cNvSpPr txBox="1"/>
          <p:nvPr>
            <p:ph idx="7" type="title"/>
          </p:nvPr>
        </p:nvSpPr>
        <p:spPr>
          <a:xfrm>
            <a:off x="505175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5" name="Google Shape;185;g3a280170360_0_159"/>
          <p:cNvSpPr txBox="1"/>
          <p:nvPr>
            <p:ph idx="1" type="subTitle"/>
          </p:nvPr>
        </p:nvSpPr>
        <p:spPr>
          <a:xfrm>
            <a:off x="72000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g3a280170360_0_159"/>
          <p:cNvSpPr txBox="1"/>
          <p:nvPr>
            <p:ph idx="8" type="subTitle"/>
          </p:nvPr>
        </p:nvSpPr>
        <p:spPr>
          <a:xfrm>
            <a:off x="2885875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g3a280170360_0_159"/>
          <p:cNvSpPr txBox="1"/>
          <p:nvPr>
            <p:ph idx="9" type="subTitle"/>
          </p:nvPr>
        </p:nvSpPr>
        <p:spPr>
          <a:xfrm>
            <a:off x="505175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g3a280170360_0_159"/>
          <p:cNvSpPr txBox="1"/>
          <p:nvPr>
            <p:ph idx="13" type="subTitle"/>
          </p:nvPr>
        </p:nvSpPr>
        <p:spPr>
          <a:xfrm>
            <a:off x="72000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9" name="Google Shape;189;g3a280170360_0_159"/>
          <p:cNvSpPr txBox="1"/>
          <p:nvPr>
            <p:ph idx="14" type="subTitle"/>
          </p:nvPr>
        </p:nvSpPr>
        <p:spPr>
          <a:xfrm>
            <a:off x="2885875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0" name="Google Shape;190;g3a280170360_0_159"/>
          <p:cNvSpPr txBox="1"/>
          <p:nvPr>
            <p:ph idx="15" type="subTitle"/>
          </p:nvPr>
        </p:nvSpPr>
        <p:spPr>
          <a:xfrm>
            <a:off x="505175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280170360_0_173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g3a280170360_0_173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280170360_0_176"/>
          <p:cNvSpPr txBox="1"/>
          <p:nvPr>
            <p:ph type="title"/>
          </p:nvPr>
        </p:nvSpPr>
        <p:spPr>
          <a:xfrm>
            <a:off x="720000" y="445025"/>
            <a:ext cx="42372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6" name="Google Shape;196;g3a280170360_0_176"/>
          <p:cNvSpPr txBox="1"/>
          <p:nvPr>
            <p:ph idx="1" type="body"/>
          </p:nvPr>
        </p:nvSpPr>
        <p:spPr>
          <a:xfrm>
            <a:off x="720000" y="1863900"/>
            <a:ext cx="40092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7" name="Google Shape;197;g3a280170360_0_176"/>
          <p:cNvSpPr/>
          <p:nvPr>
            <p:ph idx="2" type="pic"/>
          </p:nvPr>
        </p:nvSpPr>
        <p:spPr>
          <a:xfrm>
            <a:off x="5596300" y="535000"/>
            <a:ext cx="2832600" cy="40689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g3a280170360_0_176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280170360_0_1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g3a280170360_0_181"/>
          <p:cNvSpPr txBox="1"/>
          <p:nvPr>
            <p:ph idx="1" type="subTitle"/>
          </p:nvPr>
        </p:nvSpPr>
        <p:spPr>
          <a:xfrm>
            <a:off x="3810245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g3a280170360_0_181"/>
          <p:cNvSpPr txBox="1"/>
          <p:nvPr>
            <p:ph idx="2" type="subTitle"/>
          </p:nvPr>
        </p:nvSpPr>
        <p:spPr>
          <a:xfrm>
            <a:off x="720000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g3a280170360_0_181"/>
          <p:cNvSpPr txBox="1"/>
          <p:nvPr>
            <p:ph idx="3" type="subTitle"/>
          </p:nvPr>
        </p:nvSpPr>
        <p:spPr>
          <a:xfrm>
            <a:off x="720000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g3a280170360_0_181"/>
          <p:cNvSpPr txBox="1"/>
          <p:nvPr>
            <p:ph idx="4" type="subTitle"/>
          </p:nvPr>
        </p:nvSpPr>
        <p:spPr>
          <a:xfrm>
            <a:off x="3810239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g3a280170360_0_181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280170360_0_1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" name="Google Shape;208;g3a280170360_0_188"/>
          <p:cNvSpPr txBox="1"/>
          <p:nvPr>
            <p:ph idx="1" type="subTitle"/>
          </p:nvPr>
        </p:nvSpPr>
        <p:spPr>
          <a:xfrm>
            <a:off x="93762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g3a280170360_0_188"/>
          <p:cNvSpPr txBox="1"/>
          <p:nvPr>
            <p:ph idx="2" type="subTitle"/>
          </p:nvPr>
        </p:nvSpPr>
        <p:spPr>
          <a:xfrm>
            <a:off x="3484347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g3a280170360_0_188"/>
          <p:cNvSpPr txBox="1"/>
          <p:nvPr>
            <p:ph idx="3" type="subTitle"/>
          </p:nvPr>
        </p:nvSpPr>
        <p:spPr>
          <a:xfrm>
            <a:off x="603107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g3a280170360_0_188"/>
          <p:cNvSpPr txBox="1"/>
          <p:nvPr>
            <p:ph idx="4" type="subTitle"/>
          </p:nvPr>
        </p:nvSpPr>
        <p:spPr>
          <a:xfrm>
            <a:off x="93762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2" name="Google Shape;212;g3a280170360_0_188"/>
          <p:cNvSpPr txBox="1"/>
          <p:nvPr>
            <p:ph idx="5" type="subTitle"/>
          </p:nvPr>
        </p:nvSpPr>
        <p:spPr>
          <a:xfrm>
            <a:off x="3484350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" name="Google Shape;213;g3a280170360_0_188"/>
          <p:cNvSpPr txBox="1"/>
          <p:nvPr>
            <p:ph idx="6" type="subTitle"/>
          </p:nvPr>
        </p:nvSpPr>
        <p:spPr>
          <a:xfrm>
            <a:off x="603107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4" name="Google Shape;214;g3a280170360_0_188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280170360_0_1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7" name="Google Shape;217;g3a280170360_0_197"/>
          <p:cNvSpPr txBox="1"/>
          <p:nvPr>
            <p:ph idx="1" type="subTitle"/>
          </p:nvPr>
        </p:nvSpPr>
        <p:spPr>
          <a:xfrm>
            <a:off x="720000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8" name="Google Shape;218;g3a280170360_0_197"/>
          <p:cNvSpPr txBox="1"/>
          <p:nvPr>
            <p:ph idx="2" type="subTitle"/>
          </p:nvPr>
        </p:nvSpPr>
        <p:spPr>
          <a:xfrm>
            <a:off x="720000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g3a280170360_0_197"/>
          <p:cNvSpPr txBox="1"/>
          <p:nvPr>
            <p:ph idx="3" type="subTitle"/>
          </p:nvPr>
        </p:nvSpPr>
        <p:spPr>
          <a:xfrm>
            <a:off x="4031384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g3a280170360_0_197"/>
          <p:cNvSpPr txBox="1"/>
          <p:nvPr>
            <p:ph idx="4" type="subTitle"/>
          </p:nvPr>
        </p:nvSpPr>
        <p:spPr>
          <a:xfrm>
            <a:off x="720000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g3a280170360_0_197"/>
          <p:cNvSpPr txBox="1"/>
          <p:nvPr>
            <p:ph idx="5" type="subTitle"/>
          </p:nvPr>
        </p:nvSpPr>
        <p:spPr>
          <a:xfrm>
            <a:off x="4031384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g3a280170360_0_197"/>
          <p:cNvSpPr txBox="1"/>
          <p:nvPr>
            <p:ph idx="6" type="subTitle"/>
          </p:nvPr>
        </p:nvSpPr>
        <p:spPr>
          <a:xfrm>
            <a:off x="720000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3" name="Google Shape;223;g3a280170360_0_197"/>
          <p:cNvSpPr txBox="1"/>
          <p:nvPr>
            <p:ph idx="7" type="subTitle"/>
          </p:nvPr>
        </p:nvSpPr>
        <p:spPr>
          <a:xfrm>
            <a:off x="4031378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4" name="Google Shape;224;g3a280170360_0_197"/>
          <p:cNvSpPr txBox="1"/>
          <p:nvPr>
            <p:ph idx="8" type="subTitle"/>
          </p:nvPr>
        </p:nvSpPr>
        <p:spPr>
          <a:xfrm>
            <a:off x="4031378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5" name="Google Shape;225;g3a280170360_0_197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46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280170360_0_208"/>
          <p:cNvSpPr txBox="1"/>
          <p:nvPr>
            <p:ph hasCustomPrompt="1" type="title"/>
          </p:nvPr>
        </p:nvSpPr>
        <p:spPr>
          <a:xfrm>
            <a:off x="715178" y="914100"/>
            <a:ext cx="39816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8" name="Google Shape;228;g3a280170360_0_208"/>
          <p:cNvSpPr txBox="1"/>
          <p:nvPr>
            <p:ph idx="1" type="subTitle"/>
          </p:nvPr>
        </p:nvSpPr>
        <p:spPr>
          <a:xfrm>
            <a:off x="715175" y="2970625"/>
            <a:ext cx="39816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280170360_0_2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g3a280170360_0_211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280170360_0_214"/>
          <p:cNvSpPr txBox="1"/>
          <p:nvPr>
            <p:ph type="ctrTitle"/>
          </p:nvPr>
        </p:nvSpPr>
        <p:spPr>
          <a:xfrm>
            <a:off x="1382675" y="885550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g3a280170360_0_214"/>
          <p:cNvSpPr txBox="1"/>
          <p:nvPr>
            <p:ph idx="1" type="subTitle"/>
          </p:nvPr>
        </p:nvSpPr>
        <p:spPr>
          <a:xfrm>
            <a:off x="1382675" y="1840075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g3a280170360_0_214"/>
          <p:cNvSpPr txBox="1"/>
          <p:nvPr/>
        </p:nvSpPr>
        <p:spPr>
          <a:xfrm>
            <a:off x="71510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sng" cap="none" strike="noStrike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280170360_0_2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g3a280170360_0_218"/>
          <p:cNvSpPr txBox="1"/>
          <p:nvPr>
            <p:ph idx="1" type="subTitle"/>
          </p:nvPr>
        </p:nvSpPr>
        <p:spPr>
          <a:xfrm>
            <a:off x="720000" y="1749944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g3a280170360_0_218"/>
          <p:cNvSpPr txBox="1"/>
          <p:nvPr>
            <p:ph idx="2" type="subTitle"/>
          </p:nvPr>
        </p:nvSpPr>
        <p:spPr>
          <a:xfrm>
            <a:off x="350295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g3a280170360_0_218"/>
          <p:cNvSpPr txBox="1"/>
          <p:nvPr>
            <p:ph idx="3" type="subTitle"/>
          </p:nvPr>
        </p:nvSpPr>
        <p:spPr>
          <a:xfrm>
            <a:off x="720000" y="3364249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1" name="Google Shape;241;g3a280170360_0_218"/>
          <p:cNvSpPr txBox="1"/>
          <p:nvPr>
            <p:ph idx="4" type="subTitle"/>
          </p:nvPr>
        </p:nvSpPr>
        <p:spPr>
          <a:xfrm>
            <a:off x="350295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" name="Google Shape;242;g3a280170360_0_218"/>
          <p:cNvSpPr txBox="1"/>
          <p:nvPr>
            <p:ph idx="5" type="subTitle"/>
          </p:nvPr>
        </p:nvSpPr>
        <p:spPr>
          <a:xfrm>
            <a:off x="628590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g3a280170360_0_218"/>
          <p:cNvSpPr txBox="1"/>
          <p:nvPr>
            <p:ph idx="6" type="subTitle"/>
          </p:nvPr>
        </p:nvSpPr>
        <p:spPr>
          <a:xfrm>
            <a:off x="628590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g3a280170360_0_218"/>
          <p:cNvSpPr txBox="1"/>
          <p:nvPr>
            <p:ph idx="7" type="subTitle"/>
          </p:nvPr>
        </p:nvSpPr>
        <p:spPr>
          <a:xfrm>
            <a:off x="72000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5" name="Google Shape;245;g3a280170360_0_218"/>
          <p:cNvSpPr txBox="1"/>
          <p:nvPr>
            <p:ph idx="8" type="subTitle"/>
          </p:nvPr>
        </p:nvSpPr>
        <p:spPr>
          <a:xfrm>
            <a:off x="350295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6" name="Google Shape;246;g3a280170360_0_218"/>
          <p:cNvSpPr txBox="1"/>
          <p:nvPr>
            <p:ph idx="9" type="subTitle"/>
          </p:nvPr>
        </p:nvSpPr>
        <p:spPr>
          <a:xfrm>
            <a:off x="6287838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7" name="Google Shape;247;g3a280170360_0_218"/>
          <p:cNvSpPr txBox="1"/>
          <p:nvPr>
            <p:ph idx="13" type="subTitle"/>
          </p:nvPr>
        </p:nvSpPr>
        <p:spPr>
          <a:xfrm>
            <a:off x="720000" y="306953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8" name="Google Shape;248;g3a280170360_0_218"/>
          <p:cNvSpPr txBox="1"/>
          <p:nvPr>
            <p:ph idx="14" type="subTitle"/>
          </p:nvPr>
        </p:nvSpPr>
        <p:spPr>
          <a:xfrm>
            <a:off x="3502950" y="3069529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9" name="Google Shape;249;g3a280170360_0_218"/>
          <p:cNvSpPr txBox="1"/>
          <p:nvPr>
            <p:ph idx="15" type="subTitle"/>
          </p:nvPr>
        </p:nvSpPr>
        <p:spPr>
          <a:xfrm>
            <a:off x="6287700" y="3069534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0" name="Google Shape;250;g3a280170360_0_218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280170360_0_233"/>
          <p:cNvSpPr txBox="1"/>
          <p:nvPr>
            <p:ph type="title"/>
          </p:nvPr>
        </p:nvSpPr>
        <p:spPr>
          <a:xfrm>
            <a:off x="4936301" y="197903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g3a280170360_0_233"/>
          <p:cNvSpPr txBox="1"/>
          <p:nvPr>
            <p:ph idx="1" type="subTitle"/>
          </p:nvPr>
        </p:nvSpPr>
        <p:spPr>
          <a:xfrm>
            <a:off x="4936301" y="2565661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g3a280170360_0_233"/>
          <p:cNvSpPr txBox="1"/>
          <p:nvPr>
            <p:ph idx="2" type="title"/>
          </p:nvPr>
        </p:nvSpPr>
        <p:spPr>
          <a:xfrm>
            <a:off x="4936301" y="67109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g3a280170360_0_233"/>
          <p:cNvSpPr txBox="1"/>
          <p:nvPr>
            <p:ph idx="3" type="subTitle"/>
          </p:nvPr>
        </p:nvSpPr>
        <p:spPr>
          <a:xfrm>
            <a:off x="4936301" y="1257717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g3a280170360_0_233"/>
          <p:cNvSpPr txBox="1"/>
          <p:nvPr>
            <p:ph idx="4" type="title"/>
          </p:nvPr>
        </p:nvSpPr>
        <p:spPr>
          <a:xfrm>
            <a:off x="4936301" y="3286983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g3a280170360_0_233"/>
          <p:cNvSpPr txBox="1"/>
          <p:nvPr>
            <p:ph idx="5" type="subTitle"/>
          </p:nvPr>
        </p:nvSpPr>
        <p:spPr>
          <a:xfrm>
            <a:off x="4936300" y="3873598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280170360_0_2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0" name="Google Shape;260;g3a280170360_0_240"/>
          <p:cNvSpPr txBox="1"/>
          <p:nvPr>
            <p:ph idx="1" type="subTitle"/>
          </p:nvPr>
        </p:nvSpPr>
        <p:spPr>
          <a:xfrm>
            <a:off x="1993068" y="1608602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1" name="Google Shape;261;g3a280170360_0_240"/>
          <p:cNvSpPr txBox="1"/>
          <p:nvPr>
            <p:ph idx="2" type="subTitle"/>
          </p:nvPr>
        </p:nvSpPr>
        <p:spPr>
          <a:xfrm>
            <a:off x="1993068" y="2752101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2" name="Google Shape;262;g3a280170360_0_240"/>
          <p:cNvSpPr txBox="1"/>
          <p:nvPr>
            <p:ph idx="3" type="subTitle"/>
          </p:nvPr>
        </p:nvSpPr>
        <p:spPr>
          <a:xfrm>
            <a:off x="1993068" y="3895600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3" name="Google Shape;263;g3a280170360_0_240"/>
          <p:cNvSpPr txBox="1"/>
          <p:nvPr>
            <p:ph idx="4" type="subTitle"/>
          </p:nvPr>
        </p:nvSpPr>
        <p:spPr>
          <a:xfrm>
            <a:off x="1985625" y="1211225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4" name="Google Shape;264;g3a280170360_0_240"/>
          <p:cNvSpPr txBox="1"/>
          <p:nvPr>
            <p:ph idx="5" type="subTitle"/>
          </p:nvPr>
        </p:nvSpPr>
        <p:spPr>
          <a:xfrm>
            <a:off x="1985625" y="2354729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g3a280170360_0_240"/>
          <p:cNvSpPr txBox="1"/>
          <p:nvPr>
            <p:ph idx="6" type="subTitle"/>
          </p:nvPr>
        </p:nvSpPr>
        <p:spPr>
          <a:xfrm>
            <a:off x="1985625" y="3498232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g3a280170360_0_240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a280170360_0_2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9" name="Google Shape;269;g3a280170360_0_249"/>
          <p:cNvSpPr txBox="1"/>
          <p:nvPr>
            <p:ph idx="1" type="body"/>
          </p:nvPr>
        </p:nvSpPr>
        <p:spPr>
          <a:xfrm>
            <a:off x="720000" y="1056882"/>
            <a:ext cx="77040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0" name="Google Shape;270;g3a280170360_0_249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280170360_0_2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3" name="Google Shape;273;g3a280170360_0_253"/>
          <p:cNvSpPr txBox="1"/>
          <p:nvPr>
            <p:ph idx="1" type="body"/>
          </p:nvPr>
        </p:nvSpPr>
        <p:spPr>
          <a:xfrm>
            <a:off x="720000" y="1053775"/>
            <a:ext cx="77040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4" name="Google Shape;274;g3a280170360_0_253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280170360_0_257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7" name="Google Shape;277;g3a280170360_0_257"/>
          <p:cNvSpPr/>
          <p:nvPr/>
        </p:nvSpPr>
        <p:spPr>
          <a:xfrm>
            <a:off x="-25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280170360_0_260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0" name="Google Shape;280;g3a280170360_0_260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1" name="Google Shape;281;g3a280170360_0_260"/>
          <p:cNvSpPr/>
          <p:nvPr/>
        </p:nvSpPr>
        <p:spPr>
          <a:xfrm>
            <a:off x="-50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/>
          <p:nvPr>
            <p:ph type="title"/>
          </p:nvPr>
        </p:nvSpPr>
        <p:spPr>
          <a:xfrm>
            <a:off x="720000" y="445025"/>
            <a:ext cx="42372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47"/>
          <p:cNvSpPr txBox="1"/>
          <p:nvPr>
            <p:ph idx="1" type="body"/>
          </p:nvPr>
        </p:nvSpPr>
        <p:spPr>
          <a:xfrm>
            <a:off x="720000" y="1863900"/>
            <a:ext cx="40092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47"/>
          <p:cNvSpPr/>
          <p:nvPr>
            <p:ph idx="2" type="pic"/>
          </p:nvPr>
        </p:nvSpPr>
        <p:spPr>
          <a:xfrm>
            <a:off x="5596300" y="535000"/>
            <a:ext cx="2832600" cy="40689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7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280170360_0_264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g3a280170360_0_264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280170360_0_268"/>
          <p:cNvSpPr/>
          <p:nvPr/>
        </p:nvSpPr>
        <p:spPr>
          <a:xfrm>
            <a:off x="-5050" y="-23700"/>
            <a:ext cx="516900" cy="519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g3a280170360_0_270"/>
          <p:cNvGrpSpPr/>
          <p:nvPr/>
        </p:nvGrpSpPr>
        <p:grpSpPr>
          <a:xfrm>
            <a:off x="-5050" y="-23700"/>
            <a:ext cx="9149050" cy="5190900"/>
            <a:chOff x="-5050" y="-23700"/>
            <a:chExt cx="9149050" cy="5190900"/>
          </a:xfrm>
        </p:grpSpPr>
        <p:sp>
          <p:nvSpPr>
            <p:cNvPr id="290" name="Google Shape;290;g3a280170360_0_270"/>
            <p:cNvSpPr/>
            <p:nvPr/>
          </p:nvSpPr>
          <p:spPr>
            <a:xfrm>
              <a:off x="-505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1" name="Google Shape;291;g3a280170360_0_270"/>
            <p:cNvSpPr/>
            <p:nvPr/>
          </p:nvSpPr>
          <p:spPr>
            <a:xfrm>
              <a:off x="862710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280170360_0_684"/>
          <p:cNvSpPr txBox="1"/>
          <p:nvPr>
            <p:ph type="ctrTitle"/>
          </p:nvPr>
        </p:nvSpPr>
        <p:spPr>
          <a:xfrm>
            <a:off x="3218175" y="770900"/>
            <a:ext cx="51075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7" name="Google Shape;297;g3a280170360_0_684"/>
          <p:cNvSpPr txBox="1"/>
          <p:nvPr>
            <p:ph idx="1" type="subTitle"/>
          </p:nvPr>
        </p:nvSpPr>
        <p:spPr>
          <a:xfrm>
            <a:off x="3218175" y="3469700"/>
            <a:ext cx="25371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280170360_0_6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0" name="Google Shape;300;g3a280170360_0_687"/>
          <p:cNvSpPr txBox="1"/>
          <p:nvPr>
            <p:ph idx="2" type="title"/>
          </p:nvPr>
        </p:nvSpPr>
        <p:spPr>
          <a:xfrm>
            <a:off x="72000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1" name="Google Shape;301;g3a280170360_0_687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2" name="Google Shape;302;g3a280170360_0_687"/>
          <p:cNvSpPr txBox="1"/>
          <p:nvPr>
            <p:ph idx="4" type="title"/>
          </p:nvPr>
        </p:nvSpPr>
        <p:spPr>
          <a:xfrm>
            <a:off x="2885875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3" name="Google Shape;303;g3a280170360_0_687"/>
          <p:cNvSpPr txBox="1"/>
          <p:nvPr>
            <p:ph idx="5" type="title"/>
          </p:nvPr>
        </p:nvSpPr>
        <p:spPr>
          <a:xfrm>
            <a:off x="2885875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4" name="Google Shape;304;g3a280170360_0_687"/>
          <p:cNvSpPr txBox="1"/>
          <p:nvPr>
            <p:ph idx="6" type="title"/>
          </p:nvPr>
        </p:nvSpPr>
        <p:spPr>
          <a:xfrm>
            <a:off x="505175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5" name="Google Shape;305;g3a280170360_0_687"/>
          <p:cNvSpPr txBox="1"/>
          <p:nvPr>
            <p:ph idx="7" type="title"/>
          </p:nvPr>
        </p:nvSpPr>
        <p:spPr>
          <a:xfrm>
            <a:off x="505175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6" name="Google Shape;306;g3a280170360_0_687"/>
          <p:cNvSpPr txBox="1"/>
          <p:nvPr>
            <p:ph idx="1" type="subTitle"/>
          </p:nvPr>
        </p:nvSpPr>
        <p:spPr>
          <a:xfrm>
            <a:off x="72000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7" name="Google Shape;307;g3a280170360_0_687"/>
          <p:cNvSpPr txBox="1"/>
          <p:nvPr>
            <p:ph idx="8" type="subTitle"/>
          </p:nvPr>
        </p:nvSpPr>
        <p:spPr>
          <a:xfrm>
            <a:off x="2885875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8" name="Google Shape;308;g3a280170360_0_687"/>
          <p:cNvSpPr txBox="1"/>
          <p:nvPr>
            <p:ph idx="9" type="subTitle"/>
          </p:nvPr>
        </p:nvSpPr>
        <p:spPr>
          <a:xfrm>
            <a:off x="505175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9" name="Google Shape;309;g3a280170360_0_687"/>
          <p:cNvSpPr txBox="1"/>
          <p:nvPr>
            <p:ph idx="13" type="subTitle"/>
          </p:nvPr>
        </p:nvSpPr>
        <p:spPr>
          <a:xfrm>
            <a:off x="72000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0" name="Google Shape;310;g3a280170360_0_687"/>
          <p:cNvSpPr txBox="1"/>
          <p:nvPr>
            <p:ph idx="14" type="subTitle"/>
          </p:nvPr>
        </p:nvSpPr>
        <p:spPr>
          <a:xfrm>
            <a:off x="2885875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1" name="Google Shape;311;g3a280170360_0_687"/>
          <p:cNvSpPr txBox="1"/>
          <p:nvPr>
            <p:ph idx="15" type="subTitle"/>
          </p:nvPr>
        </p:nvSpPr>
        <p:spPr>
          <a:xfrm>
            <a:off x="505175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280170360_0_701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4" name="Google Shape;314;g3a280170360_0_701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280170360_0_704"/>
          <p:cNvSpPr txBox="1"/>
          <p:nvPr>
            <p:ph type="title"/>
          </p:nvPr>
        </p:nvSpPr>
        <p:spPr>
          <a:xfrm>
            <a:off x="720000" y="445025"/>
            <a:ext cx="42372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7" name="Google Shape;317;g3a280170360_0_704"/>
          <p:cNvSpPr txBox="1"/>
          <p:nvPr>
            <p:ph idx="1" type="body"/>
          </p:nvPr>
        </p:nvSpPr>
        <p:spPr>
          <a:xfrm>
            <a:off x="720000" y="1863900"/>
            <a:ext cx="40092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8" name="Google Shape;318;g3a280170360_0_704"/>
          <p:cNvSpPr/>
          <p:nvPr>
            <p:ph idx="2" type="pic"/>
          </p:nvPr>
        </p:nvSpPr>
        <p:spPr>
          <a:xfrm>
            <a:off x="5596300" y="535000"/>
            <a:ext cx="2832600" cy="40689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g3a280170360_0_704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280170360_0_70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2" name="Google Shape;322;g3a280170360_0_709"/>
          <p:cNvSpPr txBox="1"/>
          <p:nvPr>
            <p:ph idx="1" type="subTitle"/>
          </p:nvPr>
        </p:nvSpPr>
        <p:spPr>
          <a:xfrm>
            <a:off x="3810245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3" name="Google Shape;323;g3a280170360_0_709"/>
          <p:cNvSpPr txBox="1"/>
          <p:nvPr>
            <p:ph idx="2" type="subTitle"/>
          </p:nvPr>
        </p:nvSpPr>
        <p:spPr>
          <a:xfrm>
            <a:off x="720000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4" name="Google Shape;324;g3a280170360_0_709"/>
          <p:cNvSpPr txBox="1"/>
          <p:nvPr>
            <p:ph idx="3" type="subTitle"/>
          </p:nvPr>
        </p:nvSpPr>
        <p:spPr>
          <a:xfrm>
            <a:off x="720000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5" name="Google Shape;325;g3a280170360_0_709"/>
          <p:cNvSpPr txBox="1"/>
          <p:nvPr>
            <p:ph idx="4" type="subTitle"/>
          </p:nvPr>
        </p:nvSpPr>
        <p:spPr>
          <a:xfrm>
            <a:off x="3810239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6" name="Google Shape;326;g3a280170360_0_709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280170360_0_7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9" name="Google Shape;329;g3a280170360_0_716"/>
          <p:cNvSpPr txBox="1"/>
          <p:nvPr>
            <p:ph idx="1" type="subTitle"/>
          </p:nvPr>
        </p:nvSpPr>
        <p:spPr>
          <a:xfrm>
            <a:off x="93762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0" name="Google Shape;330;g3a280170360_0_716"/>
          <p:cNvSpPr txBox="1"/>
          <p:nvPr>
            <p:ph idx="2" type="subTitle"/>
          </p:nvPr>
        </p:nvSpPr>
        <p:spPr>
          <a:xfrm>
            <a:off x="3484347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1" name="Google Shape;331;g3a280170360_0_716"/>
          <p:cNvSpPr txBox="1"/>
          <p:nvPr>
            <p:ph idx="3" type="subTitle"/>
          </p:nvPr>
        </p:nvSpPr>
        <p:spPr>
          <a:xfrm>
            <a:off x="603107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2" name="Google Shape;332;g3a280170360_0_716"/>
          <p:cNvSpPr txBox="1"/>
          <p:nvPr>
            <p:ph idx="4" type="subTitle"/>
          </p:nvPr>
        </p:nvSpPr>
        <p:spPr>
          <a:xfrm>
            <a:off x="93762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3" name="Google Shape;333;g3a280170360_0_716"/>
          <p:cNvSpPr txBox="1"/>
          <p:nvPr>
            <p:ph idx="5" type="subTitle"/>
          </p:nvPr>
        </p:nvSpPr>
        <p:spPr>
          <a:xfrm>
            <a:off x="3484350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4" name="Google Shape;334;g3a280170360_0_716"/>
          <p:cNvSpPr txBox="1"/>
          <p:nvPr>
            <p:ph idx="6" type="subTitle"/>
          </p:nvPr>
        </p:nvSpPr>
        <p:spPr>
          <a:xfrm>
            <a:off x="603107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5" name="Google Shape;335;g3a280170360_0_716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48"/>
          <p:cNvSpPr txBox="1"/>
          <p:nvPr>
            <p:ph idx="1" type="subTitle"/>
          </p:nvPr>
        </p:nvSpPr>
        <p:spPr>
          <a:xfrm>
            <a:off x="3810245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" name="Google Shape;39;p48"/>
          <p:cNvSpPr txBox="1"/>
          <p:nvPr>
            <p:ph idx="2" type="subTitle"/>
          </p:nvPr>
        </p:nvSpPr>
        <p:spPr>
          <a:xfrm>
            <a:off x="720000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48"/>
          <p:cNvSpPr txBox="1"/>
          <p:nvPr>
            <p:ph idx="3" type="subTitle"/>
          </p:nvPr>
        </p:nvSpPr>
        <p:spPr>
          <a:xfrm>
            <a:off x="720000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" name="Google Shape;41;p48"/>
          <p:cNvSpPr txBox="1"/>
          <p:nvPr>
            <p:ph idx="4" type="subTitle"/>
          </p:nvPr>
        </p:nvSpPr>
        <p:spPr>
          <a:xfrm>
            <a:off x="3810239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" name="Google Shape;42;p48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280170360_0_7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8" name="Google Shape;338;g3a280170360_0_725"/>
          <p:cNvSpPr txBox="1"/>
          <p:nvPr>
            <p:ph idx="1" type="subTitle"/>
          </p:nvPr>
        </p:nvSpPr>
        <p:spPr>
          <a:xfrm>
            <a:off x="720000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9" name="Google Shape;339;g3a280170360_0_725"/>
          <p:cNvSpPr txBox="1"/>
          <p:nvPr>
            <p:ph idx="2" type="subTitle"/>
          </p:nvPr>
        </p:nvSpPr>
        <p:spPr>
          <a:xfrm>
            <a:off x="720000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0" name="Google Shape;340;g3a280170360_0_725"/>
          <p:cNvSpPr txBox="1"/>
          <p:nvPr>
            <p:ph idx="3" type="subTitle"/>
          </p:nvPr>
        </p:nvSpPr>
        <p:spPr>
          <a:xfrm>
            <a:off x="4031384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g3a280170360_0_725"/>
          <p:cNvSpPr txBox="1"/>
          <p:nvPr>
            <p:ph idx="4" type="subTitle"/>
          </p:nvPr>
        </p:nvSpPr>
        <p:spPr>
          <a:xfrm>
            <a:off x="720000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g3a280170360_0_725"/>
          <p:cNvSpPr txBox="1"/>
          <p:nvPr>
            <p:ph idx="5" type="subTitle"/>
          </p:nvPr>
        </p:nvSpPr>
        <p:spPr>
          <a:xfrm>
            <a:off x="4031384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g3a280170360_0_725"/>
          <p:cNvSpPr txBox="1"/>
          <p:nvPr>
            <p:ph idx="6" type="subTitle"/>
          </p:nvPr>
        </p:nvSpPr>
        <p:spPr>
          <a:xfrm>
            <a:off x="720000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4" name="Google Shape;344;g3a280170360_0_725"/>
          <p:cNvSpPr txBox="1"/>
          <p:nvPr>
            <p:ph idx="7" type="subTitle"/>
          </p:nvPr>
        </p:nvSpPr>
        <p:spPr>
          <a:xfrm>
            <a:off x="4031378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5" name="Google Shape;345;g3a280170360_0_725"/>
          <p:cNvSpPr txBox="1"/>
          <p:nvPr>
            <p:ph idx="8" type="subTitle"/>
          </p:nvPr>
        </p:nvSpPr>
        <p:spPr>
          <a:xfrm>
            <a:off x="4031378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6" name="Google Shape;346;g3a280170360_0_725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280170360_0_736"/>
          <p:cNvSpPr txBox="1"/>
          <p:nvPr>
            <p:ph hasCustomPrompt="1" type="title"/>
          </p:nvPr>
        </p:nvSpPr>
        <p:spPr>
          <a:xfrm>
            <a:off x="715178" y="914100"/>
            <a:ext cx="39816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9" name="Google Shape;349;g3a280170360_0_736"/>
          <p:cNvSpPr txBox="1"/>
          <p:nvPr>
            <p:ph idx="1" type="subTitle"/>
          </p:nvPr>
        </p:nvSpPr>
        <p:spPr>
          <a:xfrm>
            <a:off x="715175" y="2970625"/>
            <a:ext cx="39816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280170360_0_7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2" name="Google Shape;352;g3a280170360_0_739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280170360_0_742"/>
          <p:cNvSpPr txBox="1"/>
          <p:nvPr>
            <p:ph type="ctrTitle"/>
          </p:nvPr>
        </p:nvSpPr>
        <p:spPr>
          <a:xfrm>
            <a:off x="1382675" y="885550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5" name="Google Shape;355;g3a280170360_0_742"/>
          <p:cNvSpPr txBox="1"/>
          <p:nvPr>
            <p:ph idx="1" type="subTitle"/>
          </p:nvPr>
        </p:nvSpPr>
        <p:spPr>
          <a:xfrm>
            <a:off x="1382675" y="1840075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6" name="Google Shape;356;g3a280170360_0_742"/>
          <p:cNvSpPr txBox="1"/>
          <p:nvPr/>
        </p:nvSpPr>
        <p:spPr>
          <a:xfrm>
            <a:off x="71510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sng" cap="none" strike="noStrike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280170360_0_7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9" name="Google Shape;359;g3a280170360_0_746"/>
          <p:cNvSpPr txBox="1"/>
          <p:nvPr>
            <p:ph idx="1" type="subTitle"/>
          </p:nvPr>
        </p:nvSpPr>
        <p:spPr>
          <a:xfrm>
            <a:off x="720000" y="1749944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0" name="Google Shape;360;g3a280170360_0_746"/>
          <p:cNvSpPr txBox="1"/>
          <p:nvPr>
            <p:ph idx="2" type="subTitle"/>
          </p:nvPr>
        </p:nvSpPr>
        <p:spPr>
          <a:xfrm>
            <a:off x="350295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" name="Google Shape;361;g3a280170360_0_746"/>
          <p:cNvSpPr txBox="1"/>
          <p:nvPr>
            <p:ph idx="3" type="subTitle"/>
          </p:nvPr>
        </p:nvSpPr>
        <p:spPr>
          <a:xfrm>
            <a:off x="720000" y="3364249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2" name="Google Shape;362;g3a280170360_0_746"/>
          <p:cNvSpPr txBox="1"/>
          <p:nvPr>
            <p:ph idx="4" type="subTitle"/>
          </p:nvPr>
        </p:nvSpPr>
        <p:spPr>
          <a:xfrm>
            <a:off x="350295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3" name="Google Shape;363;g3a280170360_0_746"/>
          <p:cNvSpPr txBox="1"/>
          <p:nvPr>
            <p:ph idx="5" type="subTitle"/>
          </p:nvPr>
        </p:nvSpPr>
        <p:spPr>
          <a:xfrm>
            <a:off x="628590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g3a280170360_0_746"/>
          <p:cNvSpPr txBox="1"/>
          <p:nvPr>
            <p:ph idx="6" type="subTitle"/>
          </p:nvPr>
        </p:nvSpPr>
        <p:spPr>
          <a:xfrm>
            <a:off x="628590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g3a280170360_0_746"/>
          <p:cNvSpPr txBox="1"/>
          <p:nvPr>
            <p:ph idx="7" type="subTitle"/>
          </p:nvPr>
        </p:nvSpPr>
        <p:spPr>
          <a:xfrm>
            <a:off x="72000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6" name="Google Shape;366;g3a280170360_0_746"/>
          <p:cNvSpPr txBox="1"/>
          <p:nvPr>
            <p:ph idx="8" type="subTitle"/>
          </p:nvPr>
        </p:nvSpPr>
        <p:spPr>
          <a:xfrm>
            <a:off x="350295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7" name="Google Shape;367;g3a280170360_0_746"/>
          <p:cNvSpPr txBox="1"/>
          <p:nvPr>
            <p:ph idx="9" type="subTitle"/>
          </p:nvPr>
        </p:nvSpPr>
        <p:spPr>
          <a:xfrm>
            <a:off x="6287838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8" name="Google Shape;368;g3a280170360_0_746"/>
          <p:cNvSpPr txBox="1"/>
          <p:nvPr>
            <p:ph idx="13" type="subTitle"/>
          </p:nvPr>
        </p:nvSpPr>
        <p:spPr>
          <a:xfrm>
            <a:off x="720000" y="306953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9" name="Google Shape;369;g3a280170360_0_746"/>
          <p:cNvSpPr txBox="1"/>
          <p:nvPr>
            <p:ph idx="14" type="subTitle"/>
          </p:nvPr>
        </p:nvSpPr>
        <p:spPr>
          <a:xfrm>
            <a:off x="3502950" y="3069529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0" name="Google Shape;370;g3a280170360_0_746"/>
          <p:cNvSpPr txBox="1"/>
          <p:nvPr>
            <p:ph idx="15" type="subTitle"/>
          </p:nvPr>
        </p:nvSpPr>
        <p:spPr>
          <a:xfrm>
            <a:off x="6287700" y="3069534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1" name="Google Shape;371;g3a280170360_0_746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280170360_0_761"/>
          <p:cNvSpPr txBox="1"/>
          <p:nvPr>
            <p:ph type="title"/>
          </p:nvPr>
        </p:nvSpPr>
        <p:spPr>
          <a:xfrm>
            <a:off x="4936301" y="197903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g3a280170360_0_761"/>
          <p:cNvSpPr txBox="1"/>
          <p:nvPr>
            <p:ph idx="1" type="subTitle"/>
          </p:nvPr>
        </p:nvSpPr>
        <p:spPr>
          <a:xfrm>
            <a:off x="4936301" y="2565661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g3a280170360_0_761"/>
          <p:cNvSpPr txBox="1"/>
          <p:nvPr>
            <p:ph idx="2" type="title"/>
          </p:nvPr>
        </p:nvSpPr>
        <p:spPr>
          <a:xfrm>
            <a:off x="4936301" y="67109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g3a280170360_0_761"/>
          <p:cNvSpPr txBox="1"/>
          <p:nvPr>
            <p:ph idx="3" type="subTitle"/>
          </p:nvPr>
        </p:nvSpPr>
        <p:spPr>
          <a:xfrm>
            <a:off x="4936301" y="1257717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g3a280170360_0_761"/>
          <p:cNvSpPr txBox="1"/>
          <p:nvPr>
            <p:ph idx="4" type="title"/>
          </p:nvPr>
        </p:nvSpPr>
        <p:spPr>
          <a:xfrm>
            <a:off x="4936301" y="3286983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" name="Google Shape;378;g3a280170360_0_761"/>
          <p:cNvSpPr txBox="1"/>
          <p:nvPr>
            <p:ph idx="5" type="subTitle"/>
          </p:nvPr>
        </p:nvSpPr>
        <p:spPr>
          <a:xfrm>
            <a:off x="4936300" y="3873598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280170360_0_7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1" name="Google Shape;381;g3a280170360_0_768"/>
          <p:cNvSpPr txBox="1"/>
          <p:nvPr>
            <p:ph idx="1" type="subTitle"/>
          </p:nvPr>
        </p:nvSpPr>
        <p:spPr>
          <a:xfrm>
            <a:off x="1993068" y="1608602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2" name="Google Shape;382;g3a280170360_0_768"/>
          <p:cNvSpPr txBox="1"/>
          <p:nvPr>
            <p:ph idx="2" type="subTitle"/>
          </p:nvPr>
        </p:nvSpPr>
        <p:spPr>
          <a:xfrm>
            <a:off x="1993068" y="2752101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3" name="Google Shape;383;g3a280170360_0_768"/>
          <p:cNvSpPr txBox="1"/>
          <p:nvPr>
            <p:ph idx="3" type="subTitle"/>
          </p:nvPr>
        </p:nvSpPr>
        <p:spPr>
          <a:xfrm>
            <a:off x="1993068" y="3895600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4" name="Google Shape;384;g3a280170360_0_768"/>
          <p:cNvSpPr txBox="1"/>
          <p:nvPr>
            <p:ph idx="4" type="subTitle"/>
          </p:nvPr>
        </p:nvSpPr>
        <p:spPr>
          <a:xfrm>
            <a:off x="1985625" y="1211225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5" name="Google Shape;385;g3a280170360_0_768"/>
          <p:cNvSpPr txBox="1"/>
          <p:nvPr>
            <p:ph idx="5" type="subTitle"/>
          </p:nvPr>
        </p:nvSpPr>
        <p:spPr>
          <a:xfrm>
            <a:off x="1985625" y="2354729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6" name="Google Shape;386;g3a280170360_0_768"/>
          <p:cNvSpPr txBox="1"/>
          <p:nvPr>
            <p:ph idx="6" type="subTitle"/>
          </p:nvPr>
        </p:nvSpPr>
        <p:spPr>
          <a:xfrm>
            <a:off x="1985625" y="3498232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7" name="Google Shape;387;g3a280170360_0_768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280170360_0_7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0" name="Google Shape;390;g3a280170360_0_777"/>
          <p:cNvSpPr txBox="1"/>
          <p:nvPr>
            <p:ph idx="1" type="body"/>
          </p:nvPr>
        </p:nvSpPr>
        <p:spPr>
          <a:xfrm>
            <a:off x="720000" y="1056882"/>
            <a:ext cx="77040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1" name="Google Shape;391;g3a280170360_0_777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280170360_0_7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4" name="Google Shape;394;g3a280170360_0_781"/>
          <p:cNvSpPr txBox="1"/>
          <p:nvPr>
            <p:ph idx="1" type="body"/>
          </p:nvPr>
        </p:nvSpPr>
        <p:spPr>
          <a:xfrm>
            <a:off x="720000" y="1053775"/>
            <a:ext cx="77040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5" name="Google Shape;395;g3a280170360_0_781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280170360_0_785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8" name="Google Shape;398;g3a280170360_0_785"/>
          <p:cNvSpPr/>
          <p:nvPr/>
        </p:nvSpPr>
        <p:spPr>
          <a:xfrm>
            <a:off x="-25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49"/>
          <p:cNvSpPr txBox="1"/>
          <p:nvPr>
            <p:ph idx="1" type="subTitle"/>
          </p:nvPr>
        </p:nvSpPr>
        <p:spPr>
          <a:xfrm>
            <a:off x="93762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49"/>
          <p:cNvSpPr txBox="1"/>
          <p:nvPr>
            <p:ph idx="2" type="subTitle"/>
          </p:nvPr>
        </p:nvSpPr>
        <p:spPr>
          <a:xfrm>
            <a:off x="3484347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49"/>
          <p:cNvSpPr txBox="1"/>
          <p:nvPr>
            <p:ph idx="3" type="subTitle"/>
          </p:nvPr>
        </p:nvSpPr>
        <p:spPr>
          <a:xfrm>
            <a:off x="603107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49"/>
          <p:cNvSpPr txBox="1"/>
          <p:nvPr>
            <p:ph idx="4" type="subTitle"/>
          </p:nvPr>
        </p:nvSpPr>
        <p:spPr>
          <a:xfrm>
            <a:off x="93762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" name="Google Shape;49;p49"/>
          <p:cNvSpPr txBox="1"/>
          <p:nvPr>
            <p:ph idx="5" type="subTitle"/>
          </p:nvPr>
        </p:nvSpPr>
        <p:spPr>
          <a:xfrm>
            <a:off x="3484350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" name="Google Shape;50;p49"/>
          <p:cNvSpPr txBox="1"/>
          <p:nvPr>
            <p:ph idx="6" type="subTitle"/>
          </p:nvPr>
        </p:nvSpPr>
        <p:spPr>
          <a:xfrm>
            <a:off x="603107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" name="Google Shape;51;p49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280170360_0_788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1" name="Google Shape;401;g3a280170360_0_788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g3a280170360_0_788"/>
          <p:cNvSpPr/>
          <p:nvPr/>
        </p:nvSpPr>
        <p:spPr>
          <a:xfrm>
            <a:off x="-50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280170360_0_792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g3a280170360_0_792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a280170360_0_796"/>
          <p:cNvSpPr/>
          <p:nvPr/>
        </p:nvSpPr>
        <p:spPr>
          <a:xfrm>
            <a:off x="-5050" y="-23700"/>
            <a:ext cx="516900" cy="519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g3a280170360_0_798"/>
          <p:cNvGrpSpPr/>
          <p:nvPr/>
        </p:nvGrpSpPr>
        <p:grpSpPr>
          <a:xfrm>
            <a:off x="-5050" y="-23700"/>
            <a:ext cx="9149050" cy="5190900"/>
            <a:chOff x="-5050" y="-23700"/>
            <a:chExt cx="9149050" cy="5190900"/>
          </a:xfrm>
        </p:grpSpPr>
        <p:sp>
          <p:nvSpPr>
            <p:cNvPr id="411" name="Google Shape;411;g3a280170360_0_798"/>
            <p:cNvSpPr/>
            <p:nvPr/>
          </p:nvSpPr>
          <p:spPr>
            <a:xfrm>
              <a:off x="-505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12" name="Google Shape;412;g3a280170360_0_798"/>
            <p:cNvSpPr/>
            <p:nvPr/>
          </p:nvSpPr>
          <p:spPr>
            <a:xfrm>
              <a:off x="862710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a280170360_0_1071"/>
          <p:cNvSpPr txBox="1"/>
          <p:nvPr>
            <p:ph type="ctrTitle"/>
          </p:nvPr>
        </p:nvSpPr>
        <p:spPr>
          <a:xfrm>
            <a:off x="3218175" y="770900"/>
            <a:ext cx="51075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18" name="Google Shape;418;g3a280170360_0_1071"/>
          <p:cNvSpPr txBox="1"/>
          <p:nvPr>
            <p:ph idx="1" type="subTitle"/>
          </p:nvPr>
        </p:nvSpPr>
        <p:spPr>
          <a:xfrm>
            <a:off x="3218175" y="3469700"/>
            <a:ext cx="25371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280170360_0_10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1" name="Google Shape;421;g3a280170360_0_1074"/>
          <p:cNvSpPr txBox="1"/>
          <p:nvPr>
            <p:ph idx="2" type="title"/>
          </p:nvPr>
        </p:nvSpPr>
        <p:spPr>
          <a:xfrm>
            <a:off x="72000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2" name="Google Shape;422;g3a280170360_0_1074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3" name="Google Shape;423;g3a280170360_0_1074"/>
          <p:cNvSpPr txBox="1"/>
          <p:nvPr>
            <p:ph idx="4" type="title"/>
          </p:nvPr>
        </p:nvSpPr>
        <p:spPr>
          <a:xfrm>
            <a:off x="2885875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4" name="Google Shape;424;g3a280170360_0_1074"/>
          <p:cNvSpPr txBox="1"/>
          <p:nvPr>
            <p:ph idx="5" type="title"/>
          </p:nvPr>
        </p:nvSpPr>
        <p:spPr>
          <a:xfrm>
            <a:off x="2885875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5" name="Google Shape;425;g3a280170360_0_1074"/>
          <p:cNvSpPr txBox="1"/>
          <p:nvPr>
            <p:ph idx="6" type="title"/>
          </p:nvPr>
        </p:nvSpPr>
        <p:spPr>
          <a:xfrm>
            <a:off x="505175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4855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6" name="Google Shape;426;g3a280170360_0_1074"/>
          <p:cNvSpPr txBox="1"/>
          <p:nvPr>
            <p:ph idx="7" type="title"/>
          </p:nvPr>
        </p:nvSpPr>
        <p:spPr>
          <a:xfrm>
            <a:off x="505175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7" name="Google Shape;427;g3a280170360_0_1074"/>
          <p:cNvSpPr txBox="1"/>
          <p:nvPr>
            <p:ph idx="1" type="subTitle"/>
          </p:nvPr>
        </p:nvSpPr>
        <p:spPr>
          <a:xfrm>
            <a:off x="72000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8" name="Google Shape;428;g3a280170360_0_1074"/>
          <p:cNvSpPr txBox="1"/>
          <p:nvPr>
            <p:ph idx="8" type="subTitle"/>
          </p:nvPr>
        </p:nvSpPr>
        <p:spPr>
          <a:xfrm>
            <a:off x="2885875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9" name="Google Shape;429;g3a280170360_0_1074"/>
          <p:cNvSpPr txBox="1"/>
          <p:nvPr>
            <p:ph idx="9" type="subTitle"/>
          </p:nvPr>
        </p:nvSpPr>
        <p:spPr>
          <a:xfrm>
            <a:off x="505175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0" name="Google Shape;430;g3a280170360_0_1074"/>
          <p:cNvSpPr txBox="1"/>
          <p:nvPr>
            <p:ph idx="13" type="subTitle"/>
          </p:nvPr>
        </p:nvSpPr>
        <p:spPr>
          <a:xfrm>
            <a:off x="72000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1" name="Google Shape;431;g3a280170360_0_1074"/>
          <p:cNvSpPr txBox="1"/>
          <p:nvPr>
            <p:ph idx="14" type="subTitle"/>
          </p:nvPr>
        </p:nvSpPr>
        <p:spPr>
          <a:xfrm>
            <a:off x="2885875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2" name="Google Shape;432;g3a280170360_0_1074"/>
          <p:cNvSpPr txBox="1"/>
          <p:nvPr>
            <p:ph idx="15" type="subTitle"/>
          </p:nvPr>
        </p:nvSpPr>
        <p:spPr>
          <a:xfrm>
            <a:off x="505175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rgbClr val="19203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280170360_0_1088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5" name="Google Shape;435;g3a280170360_0_1088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280170360_0_1091"/>
          <p:cNvSpPr txBox="1"/>
          <p:nvPr>
            <p:ph type="title"/>
          </p:nvPr>
        </p:nvSpPr>
        <p:spPr>
          <a:xfrm>
            <a:off x="720000" y="445025"/>
            <a:ext cx="42372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8" name="Google Shape;438;g3a280170360_0_1091"/>
          <p:cNvSpPr txBox="1"/>
          <p:nvPr>
            <p:ph idx="1" type="body"/>
          </p:nvPr>
        </p:nvSpPr>
        <p:spPr>
          <a:xfrm>
            <a:off x="720000" y="1863900"/>
            <a:ext cx="40092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39" name="Google Shape;439;g3a280170360_0_1091"/>
          <p:cNvSpPr/>
          <p:nvPr>
            <p:ph idx="2" type="pic"/>
          </p:nvPr>
        </p:nvSpPr>
        <p:spPr>
          <a:xfrm>
            <a:off x="5596300" y="535000"/>
            <a:ext cx="2832600" cy="40689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g3a280170360_0_1091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a280170360_0_10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3" name="Google Shape;443;g3a280170360_0_1096"/>
          <p:cNvSpPr txBox="1"/>
          <p:nvPr>
            <p:ph idx="1" type="subTitle"/>
          </p:nvPr>
        </p:nvSpPr>
        <p:spPr>
          <a:xfrm>
            <a:off x="3810245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4" name="Google Shape;444;g3a280170360_0_1096"/>
          <p:cNvSpPr txBox="1"/>
          <p:nvPr>
            <p:ph idx="2" type="subTitle"/>
          </p:nvPr>
        </p:nvSpPr>
        <p:spPr>
          <a:xfrm>
            <a:off x="720000" y="2186251"/>
            <a:ext cx="27243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5" name="Google Shape;445;g3a280170360_0_1096"/>
          <p:cNvSpPr txBox="1"/>
          <p:nvPr>
            <p:ph idx="3" type="subTitle"/>
          </p:nvPr>
        </p:nvSpPr>
        <p:spPr>
          <a:xfrm>
            <a:off x="720000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6" name="Google Shape;446;g3a280170360_0_1096"/>
          <p:cNvSpPr txBox="1"/>
          <p:nvPr>
            <p:ph idx="4" type="subTitle"/>
          </p:nvPr>
        </p:nvSpPr>
        <p:spPr>
          <a:xfrm>
            <a:off x="3810239" y="1602700"/>
            <a:ext cx="2724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7" name="Google Shape;447;g3a280170360_0_1096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50"/>
          <p:cNvSpPr txBox="1"/>
          <p:nvPr>
            <p:ph idx="1" type="subTitle"/>
          </p:nvPr>
        </p:nvSpPr>
        <p:spPr>
          <a:xfrm>
            <a:off x="720000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50"/>
          <p:cNvSpPr txBox="1"/>
          <p:nvPr>
            <p:ph idx="2" type="subTitle"/>
          </p:nvPr>
        </p:nvSpPr>
        <p:spPr>
          <a:xfrm>
            <a:off x="720000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50"/>
          <p:cNvSpPr txBox="1"/>
          <p:nvPr>
            <p:ph idx="3" type="subTitle"/>
          </p:nvPr>
        </p:nvSpPr>
        <p:spPr>
          <a:xfrm>
            <a:off x="4031384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4" type="subTitle"/>
          </p:nvPr>
        </p:nvSpPr>
        <p:spPr>
          <a:xfrm>
            <a:off x="720000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50"/>
          <p:cNvSpPr txBox="1"/>
          <p:nvPr>
            <p:ph idx="5" type="subTitle"/>
          </p:nvPr>
        </p:nvSpPr>
        <p:spPr>
          <a:xfrm>
            <a:off x="4031384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50"/>
          <p:cNvSpPr txBox="1"/>
          <p:nvPr>
            <p:ph idx="6" type="subTitle"/>
          </p:nvPr>
        </p:nvSpPr>
        <p:spPr>
          <a:xfrm>
            <a:off x="720000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" name="Google Shape;60;p50"/>
          <p:cNvSpPr txBox="1"/>
          <p:nvPr>
            <p:ph idx="7" type="subTitle"/>
          </p:nvPr>
        </p:nvSpPr>
        <p:spPr>
          <a:xfrm>
            <a:off x="4031378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" name="Google Shape;61;p50"/>
          <p:cNvSpPr txBox="1"/>
          <p:nvPr>
            <p:ph idx="8" type="subTitle"/>
          </p:nvPr>
        </p:nvSpPr>
        <p:spPr>
          <a:xfrm>
            <a:off x="4031378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" name="Google Shape;62;p50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a280170360_0_1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0" name="Google Shape;450;g3a280170360_0_1103"/>
          <p:cNvSpPr txBox="1"/>
          <p:nvPr>
            <p:ph idx="1" type="subTitle"/>
          </p:nvPr>
        </p:nvSpPr>
        <p:spPr>
          <a:xfrm>
            <a:off x="93762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" name="Google Shape;451;g3a280170360_0_1103"/>
          <p:cNvSpPr txBox="1"/>
          <p:nvPr>
            <p:ph idx="2" type="subTitle"/>
          </p:nvPr>
        </p:nvSpPr>
        <p:spPr>
          <a:xfrm>
            <a:off x="3484347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2" name="Google Shape;452;g3a280170360_0_1103"/>
          <p:cNvSpPr txBox="1"/>
          <p:nvPr>
            <p:ph idx="3" type="subTitle"/>
          </p:nvPr>
        </p:nvSpPr>
        <p:spPr>
          <a:xfrm>
            <a:off x="6031075" y="2184114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3" name="Google Shape;453;g3a280170360_0_1103"/>
          <p:cNvSpPr txBox="1"/>
          <p:nvPr>
            <p:ph idx="4" type="subTitle"/>
          </p:nvPr>
        </p:nvSpPr>
        <p:spPr>
          <a:xfrm>
            <a:off x="93762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4" name="Google Shape;454;g3a280170360_0_1103"/>
          <p:cNvSpPr txBox="1"/>
          <p:nvPr>
            <p:ph idx="5" type="subTitle"/>
          </p:nvPr>
        </p:nvSpPr>
        <p:spPr>
          <a:xfrm>
            <a:off x="3484350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5" name="Google Shape;455;g3a280170360_0_1103"/>
          <p:cNvSpPr txBox="1"/>
          <p:nvPr>
            <p:ph idx="6" type="subTitle"/>
          </p:nvPr>
        </p:nvSpPr>
        <p:spPr>
          <a:xfrm>
            <a:off x="6031075" y="1730489"/>
            <a:ext cx="2175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6" name="Google Shape;456;g3a280170360_0_1103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280170360_0_1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9" name="Google Shape;459;g3a280170360_0_1112"/>
          <p:cNvSpPr txBox="1"/>
          <p:nvPr>
            <p:ph idx="1" type="subTitle"/>
          </p:nvPr>
        </p:nvSpPr>
        <p:spPr>
          <a:xfrm>
            <a:off x="720000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0" name="Google Shape;460;g3a280170360_0_1112"/>
          <p:cNvSpPr txBox="1"/>
          <p:nvPr>
            <p:ph idx="2" type="subTitle"/>
          </p:nvPr>
        </p:nvSpPr>
        <p:spPr>
          <a:xfrm>
            <a:off x="720000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1" name="Google Shape;461;g3a280170360_0_1112"/>
          <p:cNvSpPr txBox="1"/>
          <p:nvPr>
            <p:ph idx="3" type="subTitle"/>
          </p:nvPr>
        </p:nvSpPr>
        <p:spPr>
          <a:xfrm>
            <a:off x="4031384" y="1756175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g3a280170360_0_1112"/>
          <p:cNvSpPr txBox="1"/>
          <p:nvPr>
            <p:ph idx="4" type="subTitle"/>
          </p:nvPr>
        </p:nvSpPr>
        <p:spPr>
          <a:xfrm>
            <a:off x="720000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3" name="Google Shape;463;g3a280170360_0_1112"/>
          <p:cNvSpPr txBox="1"/>
          <p:nvPr>
            <p:ph idx="5" type="subTitle"/>
          </p:nvPr>
        </p:nvSpPr>
        <p:spPr>
          <a:xfrm>
            <a:off x="4031384" y="3371900"/>
            <a:ext cx="3117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4" name="Google Shape;464;g3a280170360_0_1112"/>
          <p:cNvSpPr txBox="1"/>
          <p:nvPr>
            <p:ph idx="6" type="subTitle"/>
          </p:nvPr>
        </p:nvSpPr>
        <p:spPr>
          <a:xfrm>
            <a:off x="720000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5" name="Google Shape;465;g3a280170360_0_1112"/>
          <p:cNvSpPr txBox="1"/>
          <p:nvPr>
            <p:ph idx="7" type="subTitle"/>
          </p:nvPr>
        </p:nvSpPr>
        <p:spPr>
          <a:xfrm>
            <a:off x="4031378" y="1306475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6" name="Google Shape;466;g3a280170360_0_1112"/>
          <p:cNvSpPr txBox="1"/>
          <p:nvPr>
            <p:ph idx="8" type="subTitle"/>
          </p:nvPr>
        </p:nvSpPr>
        <p:spPr>
          <a:xfrm>
            <a:off x="4031378" y="2922200"/>
            <a:ext cx="3117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7" name="Google Shape;467;g3a280170360_0_1112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a280170360_0_1123"/>
          <p:cNvSpPr txBox="1"/>
          <p:nvPr>
            <p:ph hasCustomPrompt="1" type="title"/>
          </p:nvPr>
        </p:nvSpPr>
        <p:spPr>
          <a:xfrm>
            <a:off x="715178" y="914100"/>
            <a:ext cx="39816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0" name="Google Shape;470;g3a280170360_0_1123"/>
          <p:cNvSpPr txBox="1"/>
          <p:nvPr>
            <p:ph idx="1" type="subTitle"/>
          </p:nvPr>
        </p:nvSpPr>
        <p:spPr>
          <a:xfrm>
            <a:off x="715175" y="2970625"/>
            <a:ext cx="39816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80170360_0_11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3" name="Google Shape;473;g3a280170360_0_1126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a280170360_0_1129"/>
          <p:cNvSpPr txBox="1"/>
          <p:nvPr>
            <p:ph type="ctrTitle"/>
          </p:nvPr>
        </p:nvSpPr>
        <p:spPr>
          <a:xfrm>
            <a:off x="1382675" y="885550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6" name="Google Shape;476;g3a280170360_0_1129"/>
          <p:cNvSpPr txBox="1"/>
          <p:nvPr>
            <p:ph idx="1" type="subTitle"/>
          </p:nvPr>
        </p:nvSpPr>
        <p:spPr>
          <a:xfrm>
            <a:off x="1382675" y="1840075"/>
            <a:ext cx="35136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7" name="Google Shape;477;g3a280170360_0_1129"/>
          <p:cNvSpPr txBox="1"/>
          <p:nvPr/>
        </p:nvSpPr>
        <p:spPr>
          <a:xfrm>
            <a:off x="71510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sng" cap="none" strike="noStrike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a280170360_0_11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0" name="Google Shape;480;g3a280170360_0_1133"/>
          <p:cNvSpPr txBox="1"/>
          <p:nvPr>
            <p:ph idx="1" type="subTitle"/>
          </p:nvPr>
        </p:nvSpPr>
        <p:spPr>
          <a:xfrm>
            <a:off x="720000" y="1749944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1" name="Google Shape;481;g3a280170360_0_1133"/>
          <p:cNvSpPr txBox="1"/>
          <p:nvPr>
            <p:ph idx="2" type="subTitle"/>
          </p:nvPr>
        </p:nvSpPr>
        <p:spPr>
          <a:xfrm>
            <a:off x="350295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2" name="Google Shape;482;g3a280170360_0_1133"/>
          <p:cNvSpPr txBox="1"/>
          <p:nvPr>
            <p:ph idx="3" type="subTitle"/>
          </p:nvPr>
        </p:nvSpPr>
        <p:spPr>
          <a:xfrm>
            <a:off x="720000" y="3364249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3" name="Google Shape;483;g3a280170360_0_1133"/>
          <p:cNvSpPr txBox="1"/>
          <p:nvPr>
            <p:ph idx="4" type="subTitle"/>
          </p:nvPr>
        </p:nvSpPr>
        <p:spPr>
          <a:xfrm>
            <a:off x="350295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4" name="Google Shape;484;g3a280170360_0_1133"/>
          <p:cNvSpPr txBox="1"/>
          <p:nvPr>
            <p:ph idx="5" type="subTitle"/>
          </p:nvPr>
        </p:nvSpPr>
        <p:spPr>
          <a:xfrm>
            <a:off x="628590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5" name="Google Shape;485;g3a280170360_0_1133"/>
          <p:cNvSpPr txBox="1"/>
          <p:nvPr>
            <p:ph idx="6" type="subTitle"/>
          </p:nvPr>
        </p:nvSpPr>
        <p:spPr>
          <a:xfrm>
            <a:off x="628590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6" name="Google Shape;486;g3a280170360_0_1133"/>
          <p:cNvSpPr txBox="1"/>
          <p:nvPr>
            <p:ph idx="7" type="subTitle"/>
          </p:nvPr>
        </p:nvSpPr>
        <p:spPr>
          <a:xfrm>
            <a:off x="72000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7" name="Google Shape;487;g3a280170360_0_1133"/>
          <p:cNvSpPr txBox="1"/>
          <p:nvPr>
            <p:ph idx="8" type="subTitle"/>
          </p:nvPr>
        </p:nvSpPr>
        <p:spPr>
          <a:xfrm>
            <a:off x="350295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8" name="Google Shape;488;g3a280170360_0_1133"/>
          <p:cNvSpPr txBox="1"/>
          <p:nvPr>
            <p:ph idx="9" type="subTitle"/>
          </p:nvPr>
        </p:nvSpPr>
        <p:spPr>
          <a:xfrm>
            <a:off x="6287838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9" name="Google Shape;489;g3a280170360_0_1133"/>
          <p:cNvSpPr txBox="1"/>
          <p:nvPr>
            <p:ph idx="13" type="subTitle"/>
          </p:nvPr>
        </p:nvSpPr>
        <p:spPr>
          <a:xfrm>
            <a:off x="720000" y="306953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0" name="Google Shape;490;g3a280170360_0_1133"/>
          <p:cNvSpPr txBox="1"/>
          <p:nvPr>
            <p:ph idx="14" type="subTitle"/>
          </p:nvPr>
        </p:nvSpPr>
        <p:spPr>
          <a:xfrm>
            <a:off x="3502950" y="3069529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1" name="Google Shape;491;g3a280170360_0_1133"/>
          <p:cNvSpPr txBox="1"/>
          <p:nvPr>
            <p:ph idx="15" type="subTitle"/>
          </p:nvPr>
        </p:nvSpPr>
        <p:spPr>
          <a:xfrm>
            <a:off x="6287700" y="3069534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2" name="Google Shape;492;g3a280170360_0_1133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a280170360_0_1148"/>
          <p:cNvSpPr txBox="1"/>
          <p:nvPr>
            <p:ph type="title"/>
          </p:nvPr>
        </p:nvSpPr>
        <p:spPr>
          <a:xfrm>
            <a:off x="4936301" y="1979039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5" name="Google Shape;495;g3a280170360_0_1148"/>
          <p:cNvSpPr txBox="1"/>
          <p:nvPr>
            <p:ph idx="1" type="subTitle"/>
          </p:nvPr>
        </p:nvSpPr>
        <p:spPr>
          <a:xfrm>
            <a:off x="4936301" y="2565661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6" name="Google Shape;496;g3a280170360_0_1148"/>
          <p:cNvSpPr txBox="1"/>
          <p:nvPr>
            <p:ph idx="2" type="title"/>
          </p:nvPr>
        </p:nvSpPr>
        <p:spPr>
          <a:xfrm>
            <a:off x="4936301" y="67109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g3a280170360_0_1148"/>
          <p:cNvSpPr txBox="1"/>
          <p:nvPr>
            <p:ph idx="3" type="subTitle"/>
          </p:nvPr>
        </p:nvSpPr>
        <p:spPr>
          <a:xfrm>
            <a:off x="4936301" y="1257717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g3a280170360_0_1148"/>
          <p:cNvSpPr txBox="1"/>
          <p:nvPr>
            <p:ph idx="4" type="title"/>
          </p:nvPr>
        </p:nvSpPr>
        <p:spPr>
          <a:xfrm>
            <a:off x="4936301" y="3286983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9" name="Google Shape;499;g3a280170360_0_1148"/>
          <p:cNvSpPr txBox="1"/>
          <p:nvPr>
            <p:ph idx="5" type="subTitle"/>
          </p:nvPr>
        </p:nvSpPr>
        <p:spPr>
          <a:xfrm>
            <a:off x="4936300" y="3873598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a280170360_0_11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2" name="Google Shape;502;g3a280170360_0_1155"/>
          <p:cNvSpPr txBox="1"/>
          <p:nvPr>
            <p:ph idx="1" type="subTitle"/>
          </p:nvPr>
        </p:nvSpPr>
        <p:spPr>
          <a:xfrm>
            <a:off x="1993068" y="1608602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3" name="Google Shape;503;g3a280170360_0_1155"/>
          <p:cNvSpPr txBox="1"/>
          <p:nvPr>
            <p:ph idx="2" type="subTitle"/>
          </p:nvPr>
        </p:nvSpPr>
        <p:spPr>
          <a:xfrm>
            <a:off x="1993068" y="2752101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4" name="Google Shape;504;g3a280170360_0_1155"/>
          <p:cNvSpPr txBox="1"/>
          <p:nvPr>
            <p:ph idx="3" type="subTitle"/>
          </p:nvPr>
        </p:nvSpPr>
        <p:spPr>
          <a:xfrm>
            <a:off x="1993068" y="3895600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5" name="Google Shape;505;g3a280170360_0_1155"/>
          <p:cNvSpPr txBox="1"/>
          <p:nvPr>
            <p:ph idx="4" type="subTitle"/>
          </p:nvPr>
        </p:nvSpPr>
        <p:spPr>
          <a:xfrm>
            <a:off x="1985625" y="1211225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6" name="Google Shape;506;g3a280170360_0_1155"/>
          <p:cNvSpPr txBox="1"/>
          <p:nvPr>
            <p:ph idx="5" type="subTitle"/>
          </p:nvPr>
        </p:nvSpPr>
        <p:spPr>
          <a:xfrm>
            <a:off x="1985625" y="2354729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7" name="Google Shape;507;g3a280170360_0_1155"/>
          <p:cNvSpPr txBox="1"/>
          <p:nvPr>
            <p:ph idx="6" type="subTitle"/>
          </p:nvPr>
        </p:nvSpPr>
        <p:spPr>
          <a:xfrm>
            <a:off x="1985625" y="3498232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8" name="Google Shape;508;g3a280170360_0_1155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a280170360_0_11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1" name="Google Shape;511;g3a280170360_0_1164"/>
          <p:cNvSpPr txBox="1"/>
          <p:nvPr>
            <p:ph idx="1" type="body"/>
          </p:nvPr>
        </p:nvSpPr>
        <p:spPr>
          <a:xfrm>
            <a:off x="720000" y="1056882"/>
            <a:ext cx="77040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2" name="Google Shape;512;g3a280170360_0_1164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a280170360_0_11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5" name="Google Shape;515;g3a280170360_0_1168"/>
          <p:cNvSpPr txBox="1"/>
          <p:nvPr>
            <p:ph idx="1" type="body"/>
          </p:nvPr>
        </p:nvSpPr>
        <p:spPr>
          <a:xfrm>
            <a:off x="720000" y="1053775"/>
            <a:ext cx="77040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6" name="Google Shape;516;g3a280170360_0_1168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51"/>
          <p:cNvSpPr txBox="1"/>
          <p:nvPr>
            <p:ph idx="1" type="subTitle"/>
          </p:nvPr>
        </p:nvSpPr>
        <p:spPr>
          <a:xfrm>
            <a:off x="720000" y="1749944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2" type="subTitle"/>
          </p:nvPr>
        </p:nvSpPr>
        <p:spPr>
          <a:xfrm>
            <a:off x="350295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idx="3" type="subTitle"/>
          </p:nvPr>
        </p:nvSpPr>
        <p:spPr>
          <a:xfrm>
            <a:off x="720000" y="3364249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" name="Google Shape;68;p51"/>
          <p:cNvSpPr txBox="1"/>
          <p:nvPr>
            <p:ph idx="4" type="subTitle"/>
          </p:nvPr>
        </p:nvSpPr>
        <p:spPr>
          <a:xfrm>
            <a:off x="350295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51"/>
          <p:cNvSpPr txBox="1"/>
          <p:nvPr>
            <p:ph idx="5" type="subTitle"/>
          </p:nvPr>
        </p:nvSpPr>
        <p:spPr>
          <a:xfrm>
            <a:off x="6285900" y="1749943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6" type="subTitle"/>
          </p:nvPr>
        </p:nvSpPr>
        <p:spPr>
          <a:xfrm>
            <a:off x="6285900" y="3364246"/>
            <a:ext cx="2138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7" type="subTitle"/>
          </p:nvPr>
        </p:nvSpPr>
        <p:spPr>
          <a:xfrm>
            <a:off x="72000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51"/>
          <p:cNvSpPr txBox="1"/>
          <p:nvPr>
            <p:ph idx="8" type="subTitle"/>
          </p:nvPr>
        </p:nvSpPr>
        <p:spPr>
          <a:xfrm>
            <a:off x="3502950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" name="Google Shape;73;p51"/>
          <p:cNvSpPr txBox="1"/>
          <p:nvPr>
            <p:ph idx="9" type="subTitle"/>
          </p:nvPr>
        </p:nvSpPr>
        <p:spPr>
          <a:xfrm>
            <a:off x="6287838" y="145681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" name="Google Shape;74;p51"/>
          <p:cNvSpPr txBox="1"/>
          <p:nvPr>
            <p:ph idx="13" type="subTitle"/>
          </p:nvPr>
        </p:nvSpPr>
        <p:spPr>
          <a:xfrm>
            <a:off x="720000" y="3069531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" name="Google Shape;75;p51"/>
          <p:cNvSpPr txBox="1"/>
          <p:nvPr>
            <p:ph idx="14" type="subTitle"/>
          </p:nvPr>
        </p:nvSpPr>
        <p:spPr>
          <a:xfrm>
            <a:off x="3502950" y="3069529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" name="Google Shape;76;p51"/>
          <p:cNvSpPr txBox="1"/>
          <p:nvPr>
            <p:ph idx="15" type="subTitle"/>
          </p:nvPr>
        </p:nvSpPr>
        <p:spPr>
          <a:xfrm>
            <a:off x="6287700" y="3069534"/>
            <a:ext cx="2136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" name="Google Shape;77;p51"/>
          <p:cNvSpPr/>
          <p:nvPr/>
        </p:nvSpPr>
        <p:spPr>
          <a:xfrm>
            <a:off x="-5050" y="4703625"/>
            <a:ext cx="91440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a280170360_0_1172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19" name="Google Shape;519;g3a280170360_0_1172"/>
          <p:cNvSpPr/>
          <p:nvPr/>
        </p:nvSpPr>
        <p:spPr>
          <a:xfrm>
            <a:off x="-25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280170360_0_1175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2" name="Google Shape;522;g3a280170360_0_1175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g3a280170360_0_1175"/>
          <p:cNvSpPr/>
          <p:nvPr/>
        </p:nvSpPr>
        <p:spPr>
          <a:xfrm>
            <a:off x="-5050" y="4703625"/>
            <a:ext cx="9149100" cy="4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a280170360_0_1179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g3a280170360_0_1179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280170360_0_1183"/>
          <p:cNvSpPr/>
          <p:nvPr/>
        </p:nvSpPr>
        <p:spPr>
          <a:xfrm>
            <a:off x="-5050" y="-23700"/>
            <a:ext cx="516900" cy="519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g3a280170360_0_1185"/>
          <p:cNvGrpSpPr/>
          <p:nvPr/>
        </p:nvGrpSpPr>
        <p:grpSpPr>
          <a:xfrm>
            <a:off x="-5050" y="-23700"/>
            <a:ext cx="9149050" cy="5190900"/>
            <a:chOff x="-5050" y="-23700"/>
            <a:chExt cx="9149050" cy="5190900"/>
          </a:xfrm>
        </p:grpSpPr>
        <p:sp>
          <p:nvSpPr>
            <p:cNvPr id="532" name="Google Shape;532;g3a280170360_0_1185"/>
            <p:cNvSpPr/>
            <p:nvPr/>
          </p:nvSpPr>
          <p:spPr>
            <a:xfrm>
              <a:off x="-505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33" name="Google Shape;533;g3a280170360_0_1185"/>
            <p:cNvSpPr/>
            <p:nvPr/>
          </p:nvSpPr>
          <p:spPr>
            <a:xfrm>
              <a:off x="8627100" y="-23700"/>
              <a:ext cx="516900" cy="519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43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51.xml"/><Relationship Id="rId6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64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72.xml"/><Relationship Id="rId6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71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85.xml"/><Relationship Id="rId22" Type="http://schemas.openxmlformats.org/officeDocument/2006/relationships/theme" Target="../theme/theme5.xml"/><Relationship Id="rId10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93.xml"/><Relationship Id="rId6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miljen Grotesk"/>
              <a:buNone/>
              <a:defRPr b="0" i="0" sz="30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27c3fc49d_0_6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g3a27c3fc49d_0_6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g3a27c3fc49d_0_6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280170360_0_15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miljen Grotesk"/>
              <a:buNone/>
              <a:defRPr b="0" i="0" sz="30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173" name="Google Shape;173;g3a280170360_0_15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280170360_0_68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miljen Grotesk"/>
              <a:buNone/>
              <a:defRPr b="0" i="0" sz="30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294" name="Google Shape;294;g3a280170360_0_68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280170360_0_1068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amiljen Grotesk"/>
              <a:buNone/>
              <a:defRPr b="0" i="0" sz="30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amiljen Grotesk"/>
              <a:buNone/>
              <a:defRPr b="0" i="0" sz="3500" u="none" cap="none" strike="noStrike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  <p:sp>
        <p:nvSpPr>
          <p:cNvPr id="415" name="Google Shape;415;g3a280170360_0_1068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b="0" i="0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0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33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jpg"/><Relationship Id="rId4" Type="http://schemas.openxmlformats.org/officeDocument/2006/relationships/image" Target="../media/image4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8.png"/><Relationship Id="rId5" Type="http://schemas.openxmlformats.org/officeDocument/2006/relationships/image" Target="../media/image33.png"/><Relationship Id="rId6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26.png"/><Relationship Id="rId6" Type="http://schemas.openxmlformats.org/officeDocument/2006/relationships/image" Target="../media/image46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"/>
          <p:cNvSpPr/>
          <p:nvPr/>
        </p:nvSpPr>
        <p:spPr>
          <a:xfrm>
            <a:off x="0" y="3191700"/>
            <a:ext cx="9144000" cy="195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9" name="Google Shape;539;p1"/>
          <p:cNvSpPr txBox="1"/>
          <p:nvPr>
            <p:ph type="ctrTitle"/>
          </p:nvPr>
        </p:nvSpPr>
        <p:spPr>
          <a:xfrm>
            <a:off x="3163600" y="827675"/>
            <a:ext cx="57909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700"/>
              <a:t>Redes transcriptômicas para estudo das diferenças de expressão gênica sexo-específicas no Transtorno do Espectro Autista (TEA)</a:t>
            </a:r>
            <a:endParaRPr b="1" i="1" sz="2700">
              <a:solidFill>
                <a:schemeClr val="dk2"/>
              </a:solidFill>
            </a:endParaRPr>
          </a:p>
        </p:txBody>
      </p:sp>
      <p:sp>
        <p:nvSpPr>
          <p:cNvPr id="540" name="Google Shape;540;p1"/>
          <p:cNvSpPr txBox="1"/>
          <p:nvPr>
            <p:ph idx="1" type="subTitle"/>
          </p:nvPr>
        </p:nvSpPr>
        <p:spPr>
          <a:xfrm>
            <a:off x="3163600" y="3942300"/>
            <a:ext cx="5606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800"/>
              <a:t>Ciência e Visualização de Dados em Saúde - 2S/2025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/>
          </a:p>
        </p:txBody>
      </p:sp>
      <p:pic>
        <p:nvPicPr>
          <p:cNvPr id="541" name="Google Shape;54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41600" y="367900"/>
            <a:ext cx="2393249" cy="440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1"/>
          <p:cNvCxnSpPr/>
          <p:nvPr/>
        </p:nvCxnSpPr>
        <p:spPr>
          <a:xfrm>
            <a:off x="3311150" y="2942825"/>
            <a:ext cx="512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8" name="Google Shape;638;g38df9ba1309_0_52"/>
          <p:cNvCxnSpPr/>
          <p:nvPr/>
        </p:nvCxnSpPr>
        <p:spPr>
          <a:xfrm>
            <a:off x="3277113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39" name="Google Shape;639;g38df9ba1309_0_52"/>
          <p:cNvSpPr txBox="1"/>
          <p:nvPr>
            <p:ph idx="4294967295" type="body"/>
          </p:nvPr>
        </p:nvSpPr>
        <p:spPr>
          <a:xfrm>
            <a:off x="720000" y="1428000"/>
            <a:ext cx="2477100" cy="2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Organismo: </a:t>
            </a:r>
            <a:r>
              <a:rPr i="1" lang="en" sz="1500"/>
              <a:t>Homo sapiens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Sangue total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Grupos: </a:t>
            </a:r>
            <a:r>
              <a:rPr lang="en" sz="1500"/>
              <a:t>TEA vs controle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Dados: </a:t>
            </a:r>
            <a:r>
              <a:rPr lang="en" sz="1500"/>
              <a:t>RNA-seq de mRNA com normalização binomial negativa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</p:txBody>
      </p:sp>
      <p:sp>
        <p:nvSpPr>
          <p:cNvPr id="640" name="Google Shape;640;g38df9ba1309_0_52"/>
          <p:cNvSpPr txBox="1"/>
          <p:nvPr>
            <p:ph idx="4294967295" type="body"/>
          </p:nvPr>
        </p:nvSpPr>
        <p:spPr>
          <a:xfrm>
            <a:off x="3393238" y="2896525"/>
            <a:ext cx="2266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Dataset: </a:t>
            </a:r>
            <a:r>
              <a:rPr lang="en" sz="1500"/>
              <a:t>E-MTAB-13871</a:t>
            </a:r>
            <a:endParaRPr sz="1500"/>
          </a:p>
        </p:txBody>
      </p:sp>
      <p:sp>
        <p:nvSpPr>
          <p:cNvPr id="641" name="Google Shape;641;g38df9ba1309_0_52"/>
          <p:cNvSpPr txBox="1"/>
          <p:nvPr>
            <p:ph idx="4294967295" type="body"/>
          </p:nvPr>
        </p:nvSpPr>
        <p:spPr>
          <a:xfrm>
            <a:off x="6015350" y="1192775"/>
            <a:ext cx="2939100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Células mononucleares do sangue periférico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/>
              <a:t>Componentes do sistema imune</a:t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Adultos (18 anos ou mais)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Feminino e masculino</a:t>
            </a:r>
            <a:endParaRPr sz="1500"/>
          </a:p>
        </p:txBody>
      </p:sp>
      <p:cxnSp>
        <p:nvCxnSpPr>
          <p:cNvPr id="642" name="Google Shape;642;g38df9ba1309_0_52"/>
          <p:cNvCxnSpPr/>
          <p:nvPr/>
        </p:nvCxnSpPr>
        <p:spPr>
          <a:xfrm>
            <a:off x="5776138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43" name="Google Shape;643;g38df9ba1309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875" y="2078750"/>
            <a:ext cx="22955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38df9ba1309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950" y="2234713"/>
            <a:ext cx="1791900" cy="13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38df9ba1309_0_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Bases de Dados</a:t>
            </a:r>
            <a:endParaRPr b="1" sz="2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0" name="Google Shape;650;g3a280170360_0_1452"/>
          <p:cNvCxnSpPr/>
          <p:nvPr/>
        </p:nvCxnSpPr>
        <p:spPr>
          <a:xfrm>
            <a:off x="3277113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1" name="Google Shape;651;g3a280170360_0_1452"/>
          <p:cNvSpPr txBox="1"/>
          <p:nvPr>
            <p:ph idx="4294967295" type="body"/>
          </p:nvPr>
        </p:nvSpPr>
        <p:spPr>
          <a:xfrm>
            <a:off x="720000" y="1428000"/>
            <a:ext cx="2477100" cy="2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Organismo: </a:t>
            </a:r>
            <a:r>
              <a:rPr i="1" lang="en" sz="1500"/>
              <a:t>Homo sapiens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Sangue periférico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Grupos: </a:t>
            </a:r>
            <a:r>
              <a:rPr lang="en" sz="1500"/>
              <a:t>TEA vs controle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Dados: </a:t>
            </a:r>
            <a:r>
              <a:rPr lang="en" sz="1500"/>
              <a:t>RNA-seq de mRNA com normalização log2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</p:txBody>
      </p:sp>
      <p:sp>
        <p:nvSpPr>
          <p:cNvPr id="652" name="Google Shape;652;g3a280170360_0_1452"/>
          <p:cNvSpPr txBox="1"/>
          <p:nvPr>
            <p:ph idx="4294967295" type="body"/>
          </p:nvPr>
        </p:nvSpPr>
        <p:spPr>
          <a:xfrm>
            <a:off x="3393238" y="2896525"/>
            <a:ext cx="2266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Dataset: </a:t>
            </a:r>
            <a:r>
              <a:rPr lang="en" sz="1500"/>
              <a:t>GSE18123</a:t>
            </a:r>
            <a:endParaRPr/>
          </a:p>
        </p:txBody>
      </p:sp>
      <p:sp>
        <p:nvSpPr>
          <p:cNvPr id="653" name="Google Shape;653;g3a280170360_0_1452"/>
          <p:cNvSpPr txBox="1"/>
          <p:nvPr>
            <p:ph idx="4294967295" type="body"/>
          </p:nvPr>
        </p:nvSpPr>
        <p:spPr>
          <a:xfrm>
            <a:off x="6015350" y="1192775"/>
            <a:ext cx="2939100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</p:txBody>
      </p:sp>
      <p:cxnSp>
        <p:nvCxnSpPr>
          <p:cNvPr id="654" name="Google Shape;654;g3a280170360_0_1452"/>
          <p:cNvCxnSpPr/>
          <p:nvPr/>
        </p:nvCxnSpPr>
        <p:spPr>
          <a:xfrm>
            <a:off x="5776138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5" name="Google Shape;655;g3a280170360_0_14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Bases de Dados</a:t>
            </a:r>
            <a:endParaRPr b="1" sz="2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56" name="Google Shape;656;g3a280170360_0_1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462" y="1740575"/>
            <a:ext cx="2165077" cy="9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3a280170360_0_1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850" y="1946813"/>
            <a:ext cx="1791900" cy="13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a280170360_0_1505"/>
          <p:cNvSpPr txBox="1"/>
          <p:nvPr>
            <p:ph idx="4294967295" type="body"/>
          </p:nvPr>
        </p:nvSpPr>
        <p:spPr>
          <a:xfrm>
            <a:off x="2549560" y="1552554"/>
            <a:ext cx="36471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100"/>
              <a:t>Amostras filtradas por idade (adultos) e sexo (feminino e masculino) de acordo com metadados</a:t>
            </a:r>
            <a:endParaRPr b="1" sz="1100"/>
          </a:p>
        </p:txBody>
      </p:sp>
      <p:sp>
        <p:nvSpPr>
          <p:cNvPr id="663" name="Google Shape;663;g3a280170360_0_1505"/>
          <p:cNvSpPr txBox="1"/>
          <p:nvPr>
            <p:ph idx="1" type="subTitle"/>
          </p:nvPr>
        </p:nvSpPr>
        <p:spPr>
          <a:xfrm>
            <a:off x="728388" y="2517777"/>
            <a:ext cx="2769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Das 52 amostras do dataset, 24 foram incluídas na análise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64" name="Google Shape;664;g3a280170360_0_1505"/>
          <p:cNvCxnSpPr/>
          <p:nvPr/>
        </p:nvCxnSpPr>
        <p:spPr>
          <a:xfrm rot="5400000">
            <a:off x="1610988" y="1936527"/>
            <a:ext cx="1004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65" name="Google Shape;665;g3a280170360_0_1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0091" y="4406375"/>
            <a:ext cx="663909" cy="784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3a280170360_0_1505"/>
          <p:cNvSpPr txBox="1"/>
          <p:nvPr>
            <p:ph idx="2" type="subTitle"/>
          </p:nvPr>
        </p:nvSpPr>
        <p:spPr>
          <a:xfrm>
            <a:off x="408025" y="3609652"/>
            <a:ext cx="22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 sz="1400"/>
              <a:t>Separação dos valores de expressão (por idade)</a:t>
            </a:r>
            <a:endParaRPr sz="1400"/>
          </a:p>
        </p:txBody>
      </p:sp>
      <p:sp>
        <p:nvSpPr>
          <p:cNvPr id="667" name="Google Shape;667;g3a280170360_0_1505"/>
          <p:cNvSpPr txBox="1"/>
          <p:nvPr>
            <p:ph idx="3" type="subTitle"/>
          </p:nvPr>
        </p:nvSpPr>
        <p:spPr>
          <a:xfrm>
            <a:off x="3029850" y="3609652"/>
            <a:ext cx="26865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 sz="1400"/>
              <a:t>Cálculo da média de expressão para os grupos</a:t>
            </a:r>
            <a:endParaRPr sz="1400"/>
          </a:p>
        </p:txBody>
      </p:sp>
      <p:sp>
        <p:nvSpPr>
          <p:cNvPr id="668" name="Google Shape;668;g3a280170360_0_1505"/>
          <p:cNvSpPr txBox="1"/>
          <p:nvPr>
            <p:ph idx="4" type="subTitle"/>
          </p:nvPr>
        </p:nvSpPr>
        <p:spPr>
          <a:xfrm>
            <a:off x="5966063" y="3609652"/>
            <a:ext cx="276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 sz="1400"/>
              <a:t>Remoção de ruídos e baixa expressão</a:t>
            </a:r>
            <a:endParaRPr sz="1400"/>
          </a:p>
        </p:txBody>
      </p:sp>
      <p:sp>
        <p:nvSpPr>
          <p:cNvPr id="669" name="Google Shape;669;g3a280170360_0_1505"/>
          <p:cNvSpPr txBox="1"/>
          <p:nvPr>
            <p:ph idx="5" type="subTitle"/>
          </p:nvPr>
        </p:nvSpPr>
        <p:spPr>
          <a:xfrm>
            <a:off x="5645713" y="2517777"/>
            <a:ext cx="2769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/>
              <a:t>Das 24 amostras do dataset, 10 foram incluídas na análise</a:t>
            </a:r>
            <a:endParaRPr sz="1500"/>
          </a:p>
        </p:txBody>
      </p:sp>
      <p:sp>
        <p:nvSpPr>
          <p:cNvPr id="670" name="Google Shape;670;g3a280170360_0_1505"/>
          <p:cNvSpPr txBox="1"/>
          <p:nvPr>
            <p:ph type="title"/>
          </p:nvPr>
        </p:nvSpPr>
        <p:spPr>
          <a:xfrm>
            <a:off x="801750" y="827379"/>
            <a:ext cx="262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GSE102741 (Cérebro) </a:t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1" name="Google Shape;671;g3a280170360_0_1505"/>
          <p:cNvSpPr txBox="1"/>
          <p:nvPr>
            <p:ph type="title"/>
          </p:nvPr>
        </p:nvSpPr>
        <p:spPr>
          <a:xfrm>
            <a:off x="5416975" y="827378"/>
            <a:ext cx="32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E-MTAB-13871 (Sangue)</a:t>
            </a:r>
            <a:endParaRPr b="1" sz="2000"/>
          </a:p>
        </p:txBody>
      </p:sp>
      <p:cxnSp>
        <p:nvCxnSpPr>
          <p:cNvPr id="672" name="Google Shape;672;g3a280170360_0_1505"/>
          <p:cNvCxnSpPr/>
          <p:nvPr/>
        </p:nvCxnSpPr>
        <p:spPr>
          <a:xfrm rot="5400000">
            <a:off x="6282763" y="1936527"/>
            <a:ext cx="1004700" cy="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3" name="Google Shape;673;g3a280170360_0_1505"/>
          <p:cNvCxnSpPr/>
          <p:nvPr/>
        </p:nvCxnSpPr>
        <p:spPr>
          <a:xfrm>
            <a:off x="2694025" y="3893602"/>
            <a:ext cx="360000" cy="4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4" name="Google Shape;674;g3a280170360_0_1505"/>
          <p:cNvCxnSpPr/>
          <p:nvPr/>
        </p:nvCxnSpPr>
        <p:spPr>
          <a:xfrm>
            <a:off x="5762200" y="3926752"/>
            <a:ext cx="360000" cy="4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5" name="Google Shape;675;g3a280170360_0_1505"/>
          <p:cNvSpPr txBox="1"/>
          <p:nvPr>
            <p:ph type="title"/>
          </p:nvPr>
        </p:nvSpPr>
        <p:spPr>
          <a:xfrm>
            <a:off x="408025" y="220575"/>
            <a:ext cx="755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Pré processamento dos dados</a:t>
            </a:r>
            <a:endParaRPr b="1" sz="2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0" name="Google Shape;680;g3a280170360_0_1881"/>
          <p:cNvCxnSpPr>
            <a:stCxn id="681" idx="2"/>
          </p:cNvCxnSpPr>
          <p:nvPr/>
        </p:nvCxnSpPr>
        <p:spPr>
          <a:xfrm>
            <a:off x="2113350" y="1365979"/>
            <a:ext cx="1131600" cy="4770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82" name="Google Shape;682;g3a280170360_0_1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0091" y="4406375"/>
            <a:ext cx="663909" cy="784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3a280170360_0_1881"/>
          <p:cNvSpPr txBox="1"/>
          <p:nvPr>
            <p:ph idx="3" type="subTitle"/>
          </p:nvPr>
        </p:nvSpPr>
        <p:spPr>
          <a:xfrm>
            <a:off x="2672675" y="4207007"/>
            <a:ext cx="1443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 sz="1400"/>
              <a:t>P-valor &lt; 0.05</a:t>
            </a:r>
            <a:endParaRPr sz="1400"/>
          </a:p>
        </p:txBody>
      </p:sp>
      <p:sp>
        <p:nvSpPr>
          <p:cNvPr id="684" name="Google Shape;684;g3a280170360_0_1881"/>
          <p:cNvSpPr txBox="1"/>
          <p:nvPr>
            <p:ph idx="4" type="subTitle"/>
          </p:nvPr>
        </p:nvSpPr>
        <p:spPr>
          <a:xfrm>
            <a:off x="4668324" y="4208050"/>
            <a:ext cx="14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 sz="1400"/>
              <a:t>Log2 FC &gt; 0.7</a:t>
            </a:r>
            <a:endParaRPr sz="1400"/>
          </a:p>
        </p:txBody>
      </p:sp>
      <p:sp>
        <p:nvSpPr>
          <p:cNvPr id="685" name="Google Shape;685;g3a280170360_0_1881"/>
          <p:cNvSpPr txBox="1"/>
          <p:nvPr>
            <p:ph idx="5" type="subTitle"/>
          </p:nvPr>
        </p:nvSpPr>
        <p:spPr>
          <a:xfrm>
            <a:off x="3187038" y="1834564"/>
            <a:ext cx="2769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1500"/>
              <a:t>Todas as amostras disponíveis</a:t>
            </a:r>
            <a:endParaRPr sz="1500"/>
          </a:p>
        </p:txBody>
      </p:sp>
      <p:sp>
        <p:nvSpPr>
          <p:cNvPr id="681" name="Google Shape;681;g3a280170360_0_1881"/>
          <p:cNvSpPr txBox="1"/>
          <p:nvPr>
            <p:ph type="title"/>
          </p:nvPr>
        </p:nvSpPr>
        <p:spPr>
          <a:xfrm>
            <a:off x="801750" y="793279"/>
            <a:ext cx="262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GSE28521 (Cérebro) 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 </a:t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6" name="Google Shape;686;g3a280170360_0_1881"/>
          <p:cNvSpPr txBox="1"/>
          <p:nvPr>
            <p:ph type="title"/>
          </p:nvPr>
        </p:nvSpPr>
        <p:spPr>
          <a:xfrm>
            <a:off x="5790850" y="817398"/>
            <a:ext cx="3227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GSE18123 (Sangue)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87" name="Google Shape;687;g3a280170360_0_1881"/>
          <p:cNvCxnSpPr/>
          <p:nvPr/>
        </p:nvCxnSpPr>
        <p:spPr>
          <a:xfrm flipH="1">
            <a:off x="6006025" y="1318525"/>
            <a:ext cx="631500" cy="5565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8" name="Google Shape;688;g3a280170360_0_1881"/>
          <p:cNvCxnSpPr/>
          <p:nvPr/>
        </p:nvCxnSpPr>
        <p:spPr>
          <a:xfrm>
            <a:off x="4212000" y="4406377"/>
            <a:ext cx="360000" cy="4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9" name="Google Shape;689;g3a280170360_0_1881"/>
          <p:cNvSpPr txBox="1"/>
          <p:nvPr>
            <p:ph type="title"/>
          </p:nvPr>
        </p:nvSpPr>
        <p:spPr>
          <a:xfrm>
            <a:off x="408025" y="220575"/>
            <a:ext cx="755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Pré processamento dos dados</a:t>
            </a:r>
            <a:endParaRPr b="1" sz="2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0" name="Google Shape;690;g3a280170360_0_1881"/>
          <p:cNvSpPr txBox="1"/>
          <p:nvPr/>
        </p:nvSpPr>
        <p:spPr>
          <a:xfrm>
            <a:off x="3196650" y="809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GSE102741 (Cérebro) </a:t>
            </a:r>
            <a:endParaRPr b="1"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91" name="Google Shape;691;g3a280170360_0_1881"/>
          <p:cNvCxnSpPr>
            <a:endCxn id="685" idx="0"/>
          </p:cNvCxnSpPr>
          <p:nvPr/>
        </p:nvCxnSpPr>
        <p:spPr>
          <a:xfrm>
            <a:off x="4571988" y="1275064"/>
            <a:ext cx="0" cy="5595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92" name="Google Shape;692;g3a280170360_0_1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100" y="2245825"/>
            <a:ext cx="3439100" cy="20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a0e71fb674_0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Ferramentas usadas</a:t>
            </a:r>
            <a:endParaRPr b="1"/>
          </a:p>
        </p:txBody>
      </p:sp>
      <p:pic>
        <p:nvPicPr>
          <p:cNvPr id="698" name="Google Shape;698;g3a0e71fb67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025" y="1610775"/>
            <a:ext cx="1033375" cy="1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3a0e71fb674_0_0"/>
          <p:cNvSpPr txBox="1"/>
          <p:nvPr>
            <p:ph idx="4294967295" type="body"/>
          </p:nvPr>
        </p:nvSpPr>
        <p:spPr>
          <a:xfrm>
            <a:off x="484013" y="1237900"/>
            <a:ext cx="257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Filtragem dos dados</a:t>
            </a:r>
            <a:endParaRPr b="1" sz="1500"/>
          </a:p>
        </p:txBody>
      </p:sp>
      <p:sp>
        <p:nvSpPr>
          <p:cNvPr id="700" name="Google Shape;700;g3a0e71fb674_0_0"/>
          <p:cNvSpPr txBox="1"/>
          <p:nvPr>
            <p:ph idx="1" type="subTitle"/>
          </p:nvPr>
        </p:nvSpPr>
        <p:spPr>
          <a:xfrm>
            <a:off x="484025" y="2941625"/>
            <a:ext cx="257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Representação de grafos</a:t>
            </a:r>
            <a:endParaRPr b="1" sz="1500"/>
          </a:p>
        </p:txBody>
      </p:sp>
      <p:pic>
        <p:nvPicPr>
          <p:cNvPr id="701" name="Google Shape;701;g3a0e71fb674_0_0"/>
          <p:cNvPicPr preferRelativeResize="0"/>
          <p:nvPr/>
        </p:nvPicPr>
        <p:blipFill rotWithShape="1">
          <a:blip r:embed="rId4">
            <a:alphaModFix/>
          </a:blip>
          <a:srcRect b="0" l="0" r="0" t="16541"/>
          <a:stretch/>
        </p:blipFill>
        <p:spPr>
          <a:xfrm>
            <a:off x="918279" y="3365950"/>
            <a:ext cx="1710875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3a0e71fb67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8225" y="1854825"/>
            <a:ext cx="1962549" cy="7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a0e71fb674_0_0"/>
          <p:cNvSpPr txBox="1"/>
          <p:nvPr>
            <p:ph idx="2" type="subTitle"/>
          </p:nvPr>
        </p:nvSpPr>
        <p:spPr>
          <a:xfrm>
            <a:off x="3282300" y="1237907"/>
            <a:ext cx="257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Transformação de dados e análises estatísticas</a:t>
            </a:r>
            <a:endParaRPr b="1" sz="1500"/>
          </a:p>
        </p:txBody>
      </p:sp>
      <p:sp>
        <p:nvSpPr>
          <p:cNvPr id="704" name="Google Shape;704;g3a0e71fb674_0_0"/>
          <p:cNvSpPr txBox="1"/>
          <p:nvPr>
            <p:ph idx="3" type="subTitle"/>
          </p:nvPr>
        </p:nvSpPr>
        <p:spPr>
          <a:xfrm>
            <a:off x="6080575" y="1272750"/>
            <a:ext cx="257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Análises de enriquecimento</a:t>
            </a:r>
            <a:endParaRPr b="1" sz="1500"/>
          </a:p>
        </p:txBody>
      </p:sp>
      <p:pic>
        <p:nvPicPr>
          <p:cNvPr id="705" name="Google Shape;705;g3a0e71fb67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0113" y="3420450"/>
            <a:ext cx="669650" cy="6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3a0e71fb674_0_0"/>
          <p:cNvSpPr txBox="1"/>
          <p:nvPr>
            <p:ph idx="4" type="subTitle"/>
          </p:nvPr>
        </p:nvSpPr>
        <p:spPr>
          <a:xfrm>
            <a:off x="3164325" y="2946650"/>
            <a:ext cx="2579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Anotação de idiogramas </a:t>
            </a:r>
            <a:endParaRPr b="1" sz="1500"/>
          </a:p>
        </p:txBody>
      </p:sp>
      <p:pic>
        <p:nvPicPr>
          <p:cNvPr id="707" name="Google Shape;707;g3a0e71fb674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89600" y="1646238"/>
            <a:ext cx="2761338" cy="6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a0e71fb674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05679" y="3570475"/>
            <a:ext cx="1192258" cy="3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3a0e71fb674_0_0"/>
          <p:cNvPicPr preferRelativeResize="0"/>
          <p:nvPr/>
        </p:nvPicPr>
        <p:blipFill rotWithShape="1">
          <a:blip r:embed="rId9">
            <a:alphaModFix/>
          </a:blip>
          <a:srcRect b="36973" l="0" r="0" t="35474"/>
          <a:stretch/>
        </p:blipFill>
        <p:spPr>
          <a:xfrm>
            <a:off x="6431125" y="3420450"/>
            <a:ext cx="1878280" cy="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3a0e71fb674_0_0"/>
          <p:cNvSpPr txBox="1"/>
          <p:nvPr>
            <p:ph idx="5" type="subTitle"/>
          </p:nvPr>
        </p:nvSpPr>
        <p:spPr>
          <a:xfrm>
            <a:off x="6080575" y="2874655"/>
            <a:ext cx="25794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Bancos de dados sobre genes associados ao TEA</a:t>
            </a:r>
            <a:endParaRPr b="1" sz="1500"/>
          </a:p>
        </p:txBody>
      </p:sp>
      <p:pic>
        <p:nvPicPr>
          <p:cNvPr id="711" name="Google Shape;711;g3a0e71fb674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32075" y="3992450"/>
            <a:ext cx="1476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3a0e71fb674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63224" y="1872992"/>
            <a:ext cx="669650" cy="74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3a0e71fb674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758263" y="2301088"/>
            <a:ext cx="1224000" cy="4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a0e8493772_0_5"/>
          <p:cNvSpPr/>
          <p:nvPr/>
        </p:nvSpPr>
        <p:spPr>
          <a:xfrm>
            <a:off x="552125" y="3357788"/>
            <a:ext cx="2203500" cy="78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9" name="Google Shape;719;g3a0e8493772_0_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Grupos de análise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0" name="Google Shape;720;g3a0e8493772_0_5"/>
          <p:cNvSpPr/>
          <p:nvPr/>
        </p:nvSpPr>
        <p:spPr>
          <a:xfrm>
            <a:off x="552125" y="2399550"/>
            <a:ext cx="2203500" cy="780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1" name="Google Shape;721;g3a0e8493772_0_5"/>
          <p:cNvSpPr txBox="1"/>
          <p:nvPr>
            <p:ph idx="4294967295" type="body"/>
          </p:nvPr>
        </p:nvSpPr>
        <p:spPr>
          <a:xfrm>
            <a:off x="620975" y="2399550"/>
            <a:ext cx="206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b="1" lang="en" sz="1300">
                <a:solidFill>
                  <a:schemeClr val="lt1"/>
                </a:solidFill>
              </a:rPr>
              <a:t>Genes </a:t>
            </a:r>
            <a:r>
              <a:rPr b="1" lang="en" sz="1300">
                <a:solidFill>
                  <a:srgbClr val="CC0000"/>
                </a:solidFill>
              </a:rPr>
              <a:t>abundantes</a:t>
            </a:r>
            <a:r>
              <a:rPr b="1" lang="en" sz="1300">
                <a:solidFill>
                  <a:schemeClr val="lt1"/>
                </a:solidFill>
              </a:rPr>
              <a:t> em grupos neurodivergentes (TEA)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722" name="Google Shape;722;g3a0e8493772_0_5"/>
          <p:cNvSpPr txBox="1"/>
          <p:nvPr>
            <p:ph idx="1" type="subTitle"/>
          </p:nvPr>
        </p:nvSpPr>
        <p:spPr>
          <a:xfrm>
            <a:off x="620975" y="3357800"/>
            <a:ext cx="206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b="1" lang="en" sz="1300">
                <a:solidFill>
                  <a:schemeClr val="lt1"/>
                </a:solidFill>
              </a:rPr>
              <a:t>Genes </a:t>
            </a:r>
            <a:r>
              <a:rPr b="1" lang="en" sz="1300">
                <a:solidFill>
                  <a:srgbClr val="CC0000"/>
                </a:solidFill>
              </a:rPr>
              <a:t>diferencialmente</a:t>
            </a:r>
            <a:r>
              <a:rPr b="1" lang="en" sz="1300">
                <a:solidFill>
                  <a:schemeClr val="lt1"/>
                </a:solidFill>
              </a:rPr>
              <a:t> expressos entre todos os grupos (TEA e controle)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723" name="Google Shape;723;g3a0e8493772_0_5"/>
          <p:cNvSpPr/>
          <p:nvPr/>
        </p:nvSpPr>
        <p:spPr>
          <a:xfrm>
            <a:off x="2919375" y="2399550"/>
            <a:ext cx="2203500" cy="780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4" name="Google Shape;724;g3a0e8493772_0_5"/>
          <p:cNvSpPr txBox="1"/>
          <p:nvPr>
            <p:ph idx="2" type="subTitle"/>
          </p:nvPr>
        </p:nvSpPr>
        <p:spPr>
          <a:xfrm>
            <a:off x="2988225" y="2488525"/>
            <a:ext cx="206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b="1" lang="en" sz="1300">
                <a:solidFill>
                  <a:schemeClr val="lt1"/>
                </a:solidFill>
              </a:rPr>
              <a:t>Genes </a:t>
            </a:r>
            <a:r>
              <a:rPr b="1" lang="en" sz="1300">
                <a:solidFill>
                  <a:srgbClr val="CC0000"/>
                </a:solidFill>
              </a:rPr>
              <a:t>abundantes</a:t>
            </a:r>
            <a:r>
              <a:rPr b="1" lang="en" sz="1300">
                <a:solidFill>
                  <a:schemeClr val="lt1"/>
                </a:solidFill>
              </a:rPr>
              <a:t> entre grupos específicos 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725" name="Google Shape;725;g3a0e8493772_0_5"/>
          <p:cNvSpPr/>
          <p:nvPr/>
        </p:nvSpPr>
        <p:spPr>
          <a:xfrm>
            <a:off x="2919375" y="3357800"/>
            <a:ext cx="2203500" cy="78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6" name="Google Shape;726;g3a0e8493772_0_5"/>
          <p:cNvSpPr txBox="1"/>
          <p:nvPr>
            <p:ph idx="3" type="subTitle"/>
          </p:nvPr>
        </p:nvSpPr>
        <p:spPr>
          <a:xfrm>
            <a:off x="2988225" y="3357800"/>
            <a:ext cx="206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b="1" lang="en" sz="1300">
                <a:solidFill>
                  <a:schemeClr val="lt1"/>
                </a:solidFill>
              </a:rPr>
              <a:t>Genes </a:t>
            </a:r>
            <a:r>
              <a:rPr b="1" lang="en" sz="1300">
                <a:solidFill>
                  <a:srgbClr val="CC0000"/>
                </a:solidFill>
              </a:rPr>
              <a:t>diferencialmente</a:t>
            </a:r>
            <a:r>
              <a:rPr b="1" lang="en" sz="1300">
                <a:solidFill>
                  <a:schemeClr val="lt1"/>
                </a:solidFill>
              </a:rPr>
              <a:t> expressos somente entre neurodivergentes (TEA)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727" name="Google Shape;727;g3a0e8493772_0_5"/>
          <p:cNvSpPr txBox="1"/>
          <p:nvPr>
            <p:ph idx="4" type="subTitle"/>
          </p:nvPr>
        </p:nvSpPr>
        <p:spPr>
          <a:xfrm>
            <a:off x="552125" y="2089650"/>
            <a:ext cx="420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1</a:t>
            </a:r>
            <a:endParaRPr sz="1400"/>
          </a:p>
        </p:txBody>
      </p:sp>
      <p:sp>
        <p:nvSpPr>
          <p:cNvPr id="728" name="Google Shape;728;g3a0e8493772_0_5"/>
          <p:cNvSpPr txBox="1"/>
          <p:nvPr>
            <p:ph idx="5" type="subTitle"/>
          </p:nvPr>
        </p:nvSpPr>
        <p:spPr>
          <a:xfrm>
            <a:off x="2919375" y="2089650"/>
            <a:ext cx="420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2</a:t>
            </a:r>
            <a:endParaRPr sz="1400"/>
          </a:p>
        </p:txBody>
      </p:sp>
      <p:sp>
        <p:nvSpPr>
          <p:cNvPr id="729" name="Google Shape;729;g3a0e8493772_0_5"/>
          <p:cNvSpPr txBox="1"/>
          <p:nvPr>
            <p:ph idx="6" type="subTitle"/>
          </p:nvPr>
        </p:nvSpPr>
        <p:spPr>
          <a:xfrm>
            <a:off x="620975" y="4138100"/>
            <a:ext cx="420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3</a:t>
            </a:r>
            <a:endParaRPr sz="1400"/>
          </a:p>
        </p:txBody>
      </p:sp>
      <p:sp>
        <p:nvSpPr>
          <p:cNvPr id="730" name="Google Shape;730;g3a0e8493772_0_5"/>
          <p:cNvSpPr txBox="1"/>
          <p:nvPr>
            <p:ph idx="7" type="subTitle"/>
          </p:nvPr>
        </p:nvSpPr>
        <p:spPr>
          <a:xfrm>
            <a:off x="2988225" y="4138100"/>
            <a:ext cx="420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4</a:t>
            </a:r>
            <a:endParaRPr sz="1400"/>
          </a:p>
        </p:txBody>
      </p:sp>
      <p:sp>
        <p:nvSpPr>
          <p:cNvPr id="731" name="Google Shape;731;g3a0e8493772_0_5"/>
          <p:cNvSpPr/>
          <p:nvPr/>
        </p:nvSpPr>
        <p:spPr>
          <a:xfrm>
            <a:off x="6220500" y="2501788"/>
            <a:ext cx="2203500" cy="7803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2" name="Google Shape;732;g3a0e8493772_0_5"/>
          <p:cNvSpPr txBox="1"/>
          <p:nvPr>
            <p:ph idx="1" type="subTitle"/>
          </p:nvPr>
        </p:nvSpPr>
        <p:spPr>
          <a:xfrm>
            <a:off x="6289350" y="2501800"/>
            <a:ext cx="206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b="1" lang="en" sz="1300">
                <a:solidFill>
                  <a:schemeClr val="lt1"/>
                </a:solidFill>
              </a:rPr>
              <a:t>Genes </a:t>
            </a:r>
            <a:r>
              <a:rPr b="1" lang="en" sz="1300">
                <a:solidFill>
                  <a:srgbClr val="CC0000"/>
                </a:solidFill>
              </a:rPr>
              <a:t>diferencialmente</a:t>
            </a:r>
            <a:r>
              <a:rPr b="1" lang="en" sz="1300">
                <a:solidFill>
                  <a:schemeClr val="lt1"/>
                </a:solidFill>
              </a:rPr>
              <a:t> expressos entre todos os grupos (TEA e controle)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733" name="Google Shape;733;g3a0e8493772_0_5"/>
          <p:cNvSpPr txBox="1"/>
          <p:nvPr>
            <p:ph type="title"/>
          </p:nvPr>
        </p:nvSpPr>
        <p:spPr>
          <a:xfrm>
            <a:off x="1525900" y="1293700"/>
            <a:ext cx="262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GSE102741 (Cérebro) </a:t>
            </a:r>
            <a:endParaRPr b="1"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4" name="Google Shape;734;g3a0e8493772_0_5"/>
          <p:cNvSpPr txBox="1"/>
          <p:nvPr>
            <p:ph type="title"/>
          </p:nvPr>
        </p:nvSpPr>
        <p:spPr>
          <a:xfrm>
            <a:off x="5708550" y="1293700"/>
            <a:ext cx="322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E-MTAB-13871 (Sangue)</a:t>
            </a:r>
            <a:endParaRPr b="1" sz="2000"/>
          </a:p>
        </p:txBody>
      </p:sp>
      <p:cxnSp>
        <p:nvCxnSpPr>
          <p:cNvPr id="735" name="Google Shape;735;g3a0e8493772_0_5"/>
          <p:cNvCxnSpPr/>
          <p:nvPr/>
        </p:nvCxnSpPr>
        <p:spPr>
          <a:xfrm>
            <a:off x="7200900" y="1786700"/>
            <a:ext cx="10500" cy="5820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a280170360_0_1480"/>
          <p:cNvSpPr txBox="1"/>
          <p:nvPr>
            <p:ph type="title"/>
          </p:nvPr>
        </p:nvSpPr>
        <p:spPr>
          <a:xfrm>
            <a:off x="423425" y="290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Dados de Referência</a:t>
            </a:r>
            <a:endParaRPr b="1" sz="2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41" name="Google Shape;741;g3a280170360_0_1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438" y="4025873"/>
            <a:ext cx="236108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3a280170360_0_1480"/>
          <p:cNvSpPr txBox="1"/>
          <p:nvPr>
            <p:ph idx="4294967295" type="body"/>
          </p:nvPr>
        </p:nvSpPr>
        <p:spPr>
          <a:xfrm>
            <a:off x="423425" y="863575"/>
            <a:ext cx="8297100" cy="3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rgbClr val="595959"/>
                </a:solidFill>
              </a:rPr>
              <a:t>O SFARI é uma plataforma que conecta informações sobre genes candidatos ao autismo do módulo principal “Human Gene” a dados de diversos módulos complementares.</a:t>
            </a:r>
            <a:endParaRPr sz="1600">
              <a:solidFill>
                <a:srgbClr val="595959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rgbClr val="595959"/>
                </a:solidFill>
              </a:rPr>
              <a:t>Os genes de risco para o TEA (Transtorno do Espectro Autista) são então pontuados segundo um conjunto de regras de anotação chamados de “gene-score” e classificados em categorias conforme o nível de evidência que apoia sua relação com o autismo.</a:t>
            </a:r>
            <a:endParaRPr sz="1600">
              <a:solidFill>
                <a:srgbClr val="595959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rgbClr val="595959"/>
                </a:solidFill>
              </a:rPr>
              <a:t>A plataforma hoje não possui dados separados por sexo, mas classifica as informações por cromossomos. </a:t>
            </a:r>
            <a:endParaRPr sz="1600">
              <a:solidFill>
                <a:srgbClr val="59595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rgbClr val="595959"/>
                </a:solidFill>
              </a:rPr>
              <a:t>Com base no SFARI alguns insights interessantes podem ser analisados.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a27c3fc49d_0_67"/>
          <p:cNvSpPr txBox="1"/>
          <p:nvPr>
            <p:ph type="title"/>
          </p:nvPr>
        </p:nvSpPr>
        <p:spPr>
          <a:xfrm>
            <a:off x="346000" y="445025"/>
            <a:ext cx="84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Metodologia</a:t>
            </a:r>
            <a:endParaRPr/>
          </a:p>
        </p:txBody>
      </p:sp>
      <p:sp>
        <p:nvSpPr>
          <p:cNvPr id="748" name="Google Shape;748;g3a27c3fc49d_0_67"/>
          <p:cNvSpPr txBox="1"/>
          <p:nvPr>
            <p:ph idx="1" type="body"/>
          </p:nvPr>
        </p:nvSpPr>
        <p:spPr>
          <a:xfrm>
            <a:off x="311700" y="118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Utilizando dados públicos do GEO (como o GSE18123), ProteomeXchange (como PXD031652) e SFARI.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Os dados foram processados em Python, onde unimos a matriz de expressão gênica com informações clínicas (sexo, diagnóstico, idade).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Esse arquivo foi importado no Orange Data Mining, que permite visualizar padrões, fazer análises estatísticas e identificar genes ou proteínas expressos de forma diferente entre XX e XY com TEA.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Assim, buscamos entender quais vias biológicas podem estar relacionadas às diferenças de gênero no autismo.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a27c3fc49d_0_72"/>
          <p:cNvSpPr txBox="1"/>
          <p:nvPr>
            <p:ph type="title"/>
          </p:nvPr>
        </p:nvSpPr>
        <p:spPr>
          <a:xfrm>
            <a:off x="346000" y="445025"/>
            <a:ext cx="84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</a:t>
            </a:r>
            <a:endParaRPr/>
          </a:p>
        </p:txBody>
      </p:sp>
      <p:sp>
        <p:nvSpPr>
          <p:cNvPr id="754" name="Google Shape;754;g3a27c3fc49d_0_72"/>
          <p:cNvSpPr txBox="1"/>
          <p:nvPr>
            <p:ph idx="1" type="body"/>
          </p:nvPr>
        </p:nvSpPr>
        <p:spPr>
          <a:xfrm>
            <a:off x="311700" y="118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Gene Expression Omnibus (GEO): é um repositório de banco de dados de dados de expressão gênica em larga escala e de arranjos de hibridização, chips e microarranjos.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SFARI: integra dados genéticos e complementares para avaliar e classificar genes associados ao autismo com base em evidências científicas.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55" name="Google Shape;755;g3a27c3fc49d_0_72" title="ge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325" y="3910300"/>
            <a:ext cx="1573600" cy="7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a27c3fc49d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450" y="4048900"/>
            <a:ext cx="2019825" cy="4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a280170360_0_1910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2" name="Google Shape;762;g3a280170360_0_1910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Resultados e discussões</a:t>
            </a:r>
            <a:endParaRPr/>
          </a:p>
        </p:txBody>
      </p:sp>
      <p:sp>
        <p:nvSpPr>
          <p:cNvPr id="763" name="Google Shape;763;g3a280170360_0_1910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64" name="Google Shape;764;g3a280170360_0_1910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765" name="Google Shape;765;g3a280170360_0_19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" name="Google Shape;766;g3a280170360_0_1910"/>
            <p:cNvSpPr/>
            <p:nvPr/>
          </p:nvSpPr>
          <p:spPr>
            <a:xfrm rot="372207">
              <a:off x="1370767" y="609730"/>
              <a:ext cx="763471" cy="802696"/>
            </a:xfrm>
            <a:prstGeom prst="star10">
              <a:avLst>
                <a:gd fmla="val 18870" name="adj"/>
                <a:gd fmla="val 105146" name="h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767" name="Google Shape;767;g3a280170360_0_1910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a280170360_0_137"/>
          <p:cNvSpPr/>
          <p:nvPr/>
        </p:nvSpPr>
        <p:spPr>
          <a:xfrm>
            <a:off x="0" y="2724600"/>
            <a:ext cx="9144000" cy="241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8" name="Google Shape;548;g3a280170360_0_1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192031"/>
                </a:solidFill>
              </a:rPr>
              <a:t>Conteúdos abordados</a:t>
            </a:r>
            <a:endParaRPr>
              <a:solidFill>
                <a:srgbClr val="192031"/>
              </a:solidFill>
            </a:endParaRPr>
          </a:p>
        </p:txBody>
      </p:sp>
      <p:sp>
        <p:nvSpPr>
          <p:cNvPr id="549" name="Google Shape;549;g3a280170360_0_137"/>
          <p:cNvSpPr txBox="1"/>
          <p:nvPr>
            <p:ph idx="2" type="title"/>
          </p:nvPr>
        </p:nvSpPr>
        <p:spPr>
          <a:xfrm>
            <a:off x="72000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0" name="Google Shape;550;g3a280170360_0_137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1" name="Google Shape;551;g3a280170360_0_137"/>
          <p:cNvSpPr txBox="1"/>
          <p:nvPr>
            <p:ph idx="4" type="title"/>
          </p:nvPr>
        </p:nvSpPr>
        <p:spPr>
          <a:xfrm>
            <a:off x="2885875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2" name="Google Shape;552;g3a280170360_0_137"/>
          <p:cNvSpPr txBox="1"/>
          <p:nvPr>
            <p:ph idx="5" type="title"/>
          </p:nvPr>
        </p:nvSpPr>
        <p:spPr>
          <a:xfrm>
            <a:off x="2885875" y="29904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53" name="Google Shape;553;g3a280170360_0_137"/>
          <p:cNvSpPr txBox="1"/>
          <p:nvPr>
            <p:ph idx="6" type="title"/>
          </p:nvPr>
        </p:nvSpPr>
        <p:spPr>
          <a:xfrm>
            <a:off x="5051750" y="15570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4" name="Google Shape;554;g3a280170360_0_137"/>
          <p:cNvSpPr txBox="1"/>
          <p:nvPr>
            <p:ph idx="1" type="subTitle"/>
          </p:nvPr>
        </p:nvSpPr>
        <p:spPr>
          <a:xfrm>
            <a:off x="72000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555" name="Google Shape;555;g3a280170360_0_137"/>
          <p:cNvSpPr txBox="1"/>
          <p:nvPr>
            <p:ph idx="8" type="subTitle"/>
          </p:nvPr>
        </p:nvSpPr>
        <p:spPr>
          <a:xfrm>
            <a:off x="2885875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Hipóteses</a:t>
            </a:r>
            <a:endParaRPr/>
          </a:p>
        </p:txBody>
      </p:sp>
      <p:sp>
        <p:nvSpPr>
          <p:cNvPr id="556" name="Google Shape;556;g3a280170360_0_137"/>
          <p:cNvSpPr txBox="1"/>
          <p:nvPr>
            <p:ph idx="9" type="subTitle"/>
          </p:nvPr>
        </p:nvSpPr>
        <p:spPr>
          <a:xfrm>
            <a:off x="5051750" y="2004675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557" name="Google Shape;557;g3a280170360_0_137"/>
          <p:cNvSpPr txBox="1"/>
          <p:nvPr>
            <p:ph idx="13" type="subTitle"/>
          </p:nvPr>
        </p:nvSpPr>
        <p:spPr>
          <a:xfrm>
            <a:off x="720000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Resultados e discussões</a:t>
            </a:r>
            <a:endParaRPr/>
          </a:p>
        </p:txBody>
      </p:sp>
      <p:sp>
        <p:nvSpPr>
          <p:cNvPr id="558" name="Google Shape;558;g3a280170360_0_137"/>
          <p:cNvSpPr txBox="1"/>
          <p:nvPr>
            <p:ph idx="14" type="subTitle"/>
          </p:nvPr>
        </p:nvSpPr>
        <p:spPr>
          <a:xfrm>
            <a:off x="2885875" y="3438150"/>
            <a:ext cx="2166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Conclusões</a:t>
            </a:r>
            <a:endParaRPr/>
          </a:p>
        </p:txBody>
      </p:sp>
      <p:pic>
        <p:nvPicPr>
          <p:cNvPr id="559" name="Google Shape;559;g3a280170360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8975" y="2062300"/>
            <a:ext cx="1577231" cy="14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a27c3fc49d_0_295"/>
          <p:cNvSpPr txBox="1"/>
          <p:nvPr>
            <p:ph type="ctrTitle"/>
          </p:nvPr>
        </p:nvSpPr>
        <p:spPr>
          <a:xfrm>
            <a:off x="1521250" y="2952300"/>
            <a:ext cx="62433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Genes e proteínas associadas ao autismo - SFARI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3" name="Google Shape;773;g3a27c3fc49d_0_295"/>
          <p:cNvPicPr preferRelativeResize="0"/>
          <p:nvPr/>
        </p:nvPicPr>
        <p:blipFill rotWithShape="1">
          <a:blip r:embed="rId3">
            <a:alphaModFix/>
          </a:blip>
          <a:srcRect b="23775" l="17543" r="17550" t="23775"/>
          <a:stretch/>
        </p:blipFill>
        <p:spPr>
          <a:xfrm>
            <a:off x="1401925" y="0"/>
            <a:ext cx="6186474" cy="261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g3a27c3fc49d_0_295"/>
          <p:cNvCxnSpPr/>
          <p:nvPr/>
        </p:nvCxnSpPr>
        <p:spPr>
          <a:xfrm flipH="1" rot="10800000">
            <a:off x="215250" y="2616250"/>
            <a:ext cx="87135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a27c3fc49d_0_301"/>
          <p:cNvSpPr txBox="1"/>
          <p:nvPr>
            <p:ph type="title"/>
          </p:nvPr>
        </p:nvSpPr>
        <p:spPr>
          <a:xfrm>
            <a:off x="346000" y="445025"/>
            <a:ext cx="84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Grupos funcionais de proteínas autismo-relacionadas</a:t>
            </a:r>
            <a:endParaRPr b="1"/>
          </a:p>
        </p:txBody>
      </p:sp>
      <p:sp>
        <p:nvSpPr>
          <p:cNvPr id="780" name="Google Shape;780;g3a27c3fc49d_0_301"/>
          <p:cNvSpPr txBox="1"/>
          <p:nvPr>
            <p:ph idx="1" type="body"/>
          </p:nvPr>
        </p:nvSpPr>
        <p:spPr>
          <a:xfrm>
            <a:off x="311700" y="118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Barlow"/>
              <a:buChar char="●"/>
            </a:pPr>
            <a:r>
              <a:rPr lang="en" sz="1700">
                <a:latin typeface="Barlow"/>
                <a:ea typeface="Barlow"/>
                <a:cs typeface="Barlow"/>
                <a:sym typeface="Barlow"/>
              </a:rPr>
              <a:t>As proteínas associadas ao autismo tendem a se agrupar em três grandes redes funcionais:</a:t>
            </a:r>
            <a:endParaRPr sz="17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781" name="Google Shape;781;g3a27c3fc49d_0_301"/>
          <p:cNvGraphicFramePr/>
          <p:nvPr/>
        </p:nvGraphicFramePr>
        <p:xfrm>
          <a:off x="461963" y="224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{40238ED3-0910-4185-8276-62FD8B3A082B}</a:tableStyleId>
              </a:tblPr>
              <a:tblGrid>
                <a:gridCol w="2133600"/>
                <a:gridCol w="3257550"/>
                <a:gridCol w="28289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Grupo funcional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Proteínas-chave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Processo afetado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Sinápticas</a:t>
                      </a:r>
                      <a:endParaRPr sz="13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SHANK1-3, NRXN1, NLGN3/4, SYNGAP1, DLG4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Formação, sinalização e plasticidade sináptica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Transcrição / Epigenética</a:t>
                      </a:r>
                      <a:endParaRPr sz="13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CHD8, ADNP, ARID1B, MECP2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Regulação da expressão gênica no cérebro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Sinalização intracelular / mTOR</a:t>
                      </a:r>
                      <a:endParaRPr sz="13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PTEN, TSC1/2, MTOR, DYRK1A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Crescimento e metabolismo neuronal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a27c3fc49d_0_307"/>
          <p:cNvSpPr txBox="1"/>
          <p:nvPr>
            <p:ph type="title"/>
          </p:nvPr>
        </p:nvSpPr>
        <p:spPr>
          <a:xfrm>
            <a:off x="346000" y="445025"/>
            <a:ext cx="84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Analisando dados do SFARI</a:t>
            </a:r>
            <a:endParaRPr/>
          </a:p>
        </p:txBody>
      </p:sp>
      <p:sp>
        <p:nvSpPr>
          <p:cNvPr id="787" name="Google Shape;787;g3a27c3fc49d_0_307"/>
          <p:cNvSpPr txBox="1"/>
          <p:nvPr>
            <p:ph idx="1" type="body"/>
          </p:nvPr>
        </p:nvSpPr>
        <p:spPr>
          <a:xfrm>
            <a:off x="311700" y="118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O SFARI é uma plataforma que conecta informações sobre genes candidatos ao autismo do módulo principal “Human Gene” a dados de diversos módulos complementares.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Os genes de risco para o TEA (Transtorno do Espectro Autista) são então pontuados segundo um conjunto de regras de anotação chamados de “gene-score” e classificados em categorias conforme o nível de evidência que apoia sua relação com o autismo.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A plataforma hoje não possui dados separados por sexo, mas classifica as informações por cromossomos.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Com base no SFARI alguns insights interessantes podem ser analisados.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a27c3fc49d_0_312"/>
          <p:cNvSpPr txBox="1"/>
          <p:nvPr>
            <p:ph type="title"/>
          </p:nvPr>
        </p:nvSpPr>
        <p:spPr>
          <a:xfrm>
            <a:off x="346000" y="445025"/>
            <a:ext cx="84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Genes mais referenciados - SFARI</a:t>
            </a:r>
            <a:endParaRPr b="1" sz="223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30"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3" name="Google Shape;793;g3a27c3fc49d_0_312"/>
          <p:cNvSpPr txBox="1"/>
          <p:nvPr>
            <p:ph idx="1" type="body"/>
          </p:nvPr>
        </p:nvSpPr>
        <p:spPr>
          <a:xfrm>
            <a:off x="519050" y="1108550"/>
            <a:ext cx="831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en" sz="1679">
                <a:latin typeface="Barlow"/>
                <a:ea typeface="Barlow"/>
                <a:cs typeface="Barlow"/>
                <a:sym typeface="Barlow"/>
              </a:rPr>
              <a:t>Quando analisamos os genes mais expressos no dataset do SFARI os 5 genes mais expressos, proteínas associadas e seu score incluem:  </a:t>
            </a:r>
            <a:endParaRPr sz="1865"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794" name="Google Shape;794;g3a27c3fc49d_0_312"/>
          <p:cNvGraphicFramePr/>
          <p:nvPr/>
        </p:nvGraphicFramePr>
        <p:xfrm>
          <a:off x="644700" y="186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{40238ED3-0910-4185-8276-62FD8B3A082B}</a:tableStyleId>
              </a:tblPr>
              <a:tblGrid>
                <a:gridCol w="938625"/>
                <a:gridCol w="4260750"/>
                <a:gridCol w="1704300"/>
                <a:gridCol w="950925"/>
              </a:tblGrid>
              <a:tr h="340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Gene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Proteína associada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Categoria funcional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Gene score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SHANK3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SH3 and multiple ankyrin repeat domains 3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Sináptica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47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SCN2A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Sodium channel, voltage-gated, type II, alpha subunit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Sináptica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MECP2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Methyl CpG binding protein 2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Epigenética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CHD8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Chromodomain helicase DNA binding protein 8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Epigenética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SYNGAP1</a:t>
                      </a:r>
                      <a:endParaRPr b="1" sz="11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Synaptic Ras GTPase activating protein 1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Sináptica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a27c3fc49d_0_318"/>
          <p:cNvSpPr txBox="1"/>
          <p:nvPr>
            <p:ph type="title"/>
          </p:nvPr>
        </p:nvSpPr>
        <p:spPr>
          <a:xfrm>
            <a:off x="346000" y="445025"/>
            <a:ext cx="84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Genes mais referenciados - SFARI</a:t>
            </a:r>
            <a:endParaRPr b="1" sz="223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30"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00" name="Google Shape;800;g3a27c3fc49d_0_318"/>
          <p:cNvPicPr preferRelativeResize="0"/>
          <p:nvPr/>
        </p:nvPicPr>
        <p:blipFill rotWithShape="1">
          <a:blip r:embed="rId3">
            <a:alphaModFix/>
          </a:blip>
          <a:srcRect b="0" l="0" r="0" t="4507"/>
          <a:stretch/>
        </p:blipFill>
        <p:spPr>
          <a:xfrm>
            <a:off x="1258850" y="1237725"/>
            <a:ext cx="6435248" cy="36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27c3fc49d_0_323"/>
          <p:cNvSpPr txBox="1"/>
          <p:nvPr>
            <p:ph type="title"/>
          </p:nvPr>
        </p:nvSpPr>
        <p:spPr>
          <a:xfrm>
            <a:off x="346000" y="445025"/>
            <a:ext cx="84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Distribuição de Gene Score 1 por Cromossomo - SFARI</a:t>
            </a:r>
            <a:endParaRPr b="1" sz="223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30"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6" name="Google Shape;806;g3a27c3fc49d_0_323"/>
          <p:cNvSpPr txBox="1"/>
          <p:nvPr>
            <p:ph idx="1" type="body"/>
          </p:nvPr>
        </p:nvSpPr>
        <p:spPr>
          <a:xfrm>
            <a:off x="6108775" y="1187725"/>
            <a:ext cx="27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Os gene-scores por cromossomo mostram como os níveis de evidência dos genes variam em cada região do genoma.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No gráfico é possível observar a proporção de genes com alta evidência científica (score 1) por cromossomo.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Aqui novamente o cromossomo X aparece em destaque.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07" name="Google Shape;807;g3a27c3fc49d_0_323"/>
          <p:cNvPicPr preferRelativeResize="0"/>
          <p:nvPr/>
        </p:nvPicPr>
        <p:blipFill rotWithShape="1">
          <a:blip r:embed="rId3">
            <a:alphaModFix/>
          </a:blip>
          <a:srcRect b="9" l="0" r="0" t="6269"/>
          <a:stretch/>
        </p:blipFill>
        <p:spPr>
          <a:xfrm>
            <a:off x="140400" y="1566525"/>
            <a:ext cx="5942399" cy="27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a27c3fc49d_0_329"/>
          <p:cNvSpPr txBox="1"/>
          <p:nvPr>
            <p:ph type="title"/>
          </p:nvPr>
        </p:nvSpPr>
        <p:spPr>
          <a:xfrm>
            <a:off x="346000" y="445025"/>
            <a:ext cx="84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Distribuição de Gene Score por Cromossomo - SFARI</a:t>
            </a:r>
            <a:endParaRPr b="1" sz="223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30"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3" name="Google Shape;813;g3a27c3fc49d_0_329"/>
          <p:cNvSpPr txBox="1"/>
          <p:nvPr>
            <p:ph idx="1" type="body"/>
          </p:nvPr>
        </p:nvSpPr>
        <p:spPr>
          <a:xfrm>
            <a:off x="6108775" y="1187725"/>
            <a:ext cx="272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Ainda, quando observamos o boxplot da distribuição dos gene-scores por cromossomo, alguns cromossomos (como 7, 15, 17 e X) têm medianas mais baixas, indicando uma maior concentração de genes com forte evidência (score 1–2) de associação ao autismo.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4" name="Google Shape;814;g3a27c3fc49d_0_329"/>
          <p:cNvPicPr preferRelativeResize="0"/>
          <p:nvPr/>
        </p:nvPicPr>
        <p:blipFill rotWithShape="1">
          <a:blip r:embed="rId3">
            <a:alphaModFix/>
          </a:blip>
          <a:srcRect b="0" l="0" r="0" t="5740"/>
          <a:stretch/>
        </p:blipFill>
        <p:spPr>
          <a:xfrm>
            <a:off x="304800" y="1378650"/>
            <a:ext cx="5667749" cy="26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a27c3fc49d_0_398"/>
          <p:cNvSpPr txBox="1"/>
          <p:nvPr>
            <p:ph type="ctrTitle"/>
          </p:nvPr>
        </p:nvSpPr>
        <p:spPr>
          <a:xfrm>
            <a:off x="1521250" y="2952300"/>
            <a:ext cx="62433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Análises </a:t>
            </a: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GSE102741, GSE28521 e GSE18123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20" name="Google Shape;820;g3a27c3fc49d_0_398"/>
          <p:cNvPicPr preferRelativeResize="0"/>
          <p:nvPr/>
        </p:nvPicPr>
        <p:blipFill rotWithShape="1">
          <a:blip r:embed="rId3">
            <a:alphaModFix/>
          </a:blip>
          <a:srcRect b="23775" l="17543" r="17550" t="23775"/>
          <a:stretch/>
        </p:blipFill>
        <p:spPr>
          <a:xfrm>
            <a:off x="1401925" y="0"/>
            <a:ext cx="6186474" cy="261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1" name="Google Shape;821;g3a27c3fc49d_0_398"/>
          <p:cNvCxnSpPr/>
          <p:nvPr/>
        </p:nvCxnSpPr>
        <p:spPr>
          <a:xfrm flipH="1" rot="10800000">
            <a:off x="215250" y="2616250"/>
            <a:ext cx="87135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27c3fc49d_0_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Volcano plots pelo Geo2R</a:t>
            </a:r>
            <a:endParaRPr/>
          </a:p>
        </p:txBody>
      </p:sp>
      <p:sp>
        <p:nvSpPr>
          <p:cNvPr id="827" name="Google Shape;827;g3a27c3fc49d_0_4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g3a27c3fc49d_0_404" title="download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50" y="1555963"/>
            <a:ext cx="3044325" cy="26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3a27c3fc49d_0_404" title="download (1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225" y="1555963"/>
            <a:ext cx="2772326" cy="23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3a27c3fc49d_0_404" title="download (2)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850" y="1623200"/>
            <a:ext cx="2772346" cy="23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a27c3fc49d_0_418"/>
          <p:cNvSpPr txBox="1"/>
          <p:nvPr>
            <p:ph type="title"/>
          </p:nvPr>
        </p:nvSpPr>
        <p:spPr>
          <a:xfrm>
            <a:off x="311700" y="34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3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ede Resultante Visualizada no Cytoscape</a:t>
            </a:r>
            <a:endParaRPr/>
          </a:p>
        </p:txBody>
      </p:sp>
      <p:sp>
        <p:nvSpPr>
          <p:cNvPr id="836" name="Google Shape;836;g3a27c3fc49d_0_4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g3a27c3fc49d_0_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922600"/>
            <a:ext cx="4075001" cy="40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g3a27c3fc49d_0_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323" y="969750"/>
            <a:ext cx="4206750" cy="40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a280170360_0_671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5" name="Google Shape;565;g3a280170360_0_671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566" name="Google Shape;566;g3a280170360_0_671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67" name="Google Shape;567;g3a280170360_0_671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568" name="Google Shape;568;g3a280170360_0_6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g3a280170360_0_671"/>
            <p:cNvSpPr/>
            <p:nvPr/>
          </p:nvSpPr>
          <p:spPr>
            <a:xfrm rot="372207">
              <a:off x="1370748" y="609728"/>
              <a:ext cx="763471" cy="802696"/>
            </a:xfrm>
            <a:prstGeom prst="star10">
              <a:avLst>
                <a:gd fmla="val 18870" name="adj"/>
                <a:gd fmla="val 105146" name="h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570" name="Google Shape;570;g3a280170360_0_671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g3a27c3fc49d_0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675" y="23125"/>
            <a:ext cx="6917878" cy="50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3a27c3fc49d_0_470"/>
          <p:cNvSpPr txBox="1"/>
          <p:nvPr>
            <p:ph type="title"/>
          </p:nvPr>
        </p:nvSpPr>
        <p:spPr>
          <a:xfrm>
            <a:off x="46800" y="243600"/>
            <a:ext cx="30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Rede de coexpressão - GSE102741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a280170360_0_2047"/>
          <p:cNvSpPr txBox="1"/>
          <p:nvPr>
            <p:ph type="title"/>
          </p:nvPr>
        </p:nvSpPr>
        <p:spPr>
          <a:xfrm>
            <a:off x="46800" y="243600"/>
            <a:ext cx="30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Rede de coexpressão - GSE102741</a:t>
            </a:r>
            <a:endParaRPr/>
          </a:p>
        </p:txBody>
      </p:sp>
      <p:pic>
        <p:nvPicPr>
          <p:cNvPr id="850" name="Google Shape;850;g3a280170360_0_2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73" y="1181525"/>
            <a:ext cx="4317075" cy="3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3a280170360_0_20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175" y="1181513"/>
            <a:ext cx="4218626" cy="367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280170360_0_2054"/>
          <p:cNvSpPr txBox="1"/>
          <p:nvPr>
            <p:ph type="title"/>
          </p:nvPr>
        </p:nvSpPr>
        <p:spPr>
          <a:xfrm>
            <a:off x="46800" y="243600"/>
            <a:ext cx="417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Rede de expressão diferencial - GSE102741</a:t>
            </a:r>
            <a:endParaRPr/>
          </a:p>
        </p:txBody>
      </p:sp>
      <p:pic>
        <p:nvPicPr>
          <p:cNvPr id="857" name="Google Shape;857;g3a280170360_0_20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063" y="958000"/>
            <a:ext cx="4621481" cy="4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a27c3fc49d_0_691"/>
          <p:cNvSpPr txBox="1"/>
          <p:nvPr>
            <p:ph type="title"/>
          </p:nvPr>
        </p:nvSpPr>
        <p:spPr>
          <a:xfrm>
            <a:off x="311700" y="22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30">
                <a:latin typeface="Century Gothic"/>
                <a:ea typeface="Century Gothic"/>
                <a:cs typeface="Century Gothic"/>
                <a:sym typeface="Century Gothic"/>
              </a:rPr>
              <a:t>Discussões dos Resultados Encontrados</a:t>
            </a:r>
            <a:endParaRPr/>
          </a:p>
        </p:txBody>
      </p:sp>
      <p:sp>
        <p:nvSpPr>
          <p:cNvPr id="863" name="Google Shape;863;g3a27c3fc49d_0_691"/>
          <p:cNvSpPr txBox="1"/>
          <p:nvPr>
            <p:ph idx="1" type="body"/>
          </p:nvPr>
        </p:nvSpPr>
        <p:spPr>
          <a:xfrm>
            <a:off x="414225" y="3542500"/>
            <a:ext cx="85206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 Alguns fortemente positivos (ex: MALAT1, NEAT1, FMNL1, NEFH) → 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super expressos</a:t>
            </a:r>
            <a:r>
              <a:rPr lang="en" sz="1400">
                <a:latin typeface="Barlow"/>
                <a:ea typeface="Barlow"/>
                <a:cs typeface="Barlow"/>
                <a:sym typeface="Barlow"/>
              </a:rPr>
              <a:t> no grupo autismo, ligados a neurônios, estrutura celular e regulação de RNA.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Outros fortemente negativos (ex: IL1B, CXCL8, C1QB, CD14, APOC1) → reprimidos no autismo, associados à resposta imune, inflamação e microglia.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850"/>
          </a:p>
        </p:txBody>
      </p:sp>
      <p:sp>
        <p:nvSpPr>
          <p:cNvPr id="864" name="Google Shape;864;g3a27c3fc49d_0_691"/>
          <p:cNvSpPr txBox="1"/>
          <p:nvPr/>
        </p:nvSpPr>
        <p:spPr>
          <a:xfrm>
            <a:off x="6193263" y="1133275"/>
            <a:ext cx="26070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🩸 </a:t>
            </a:r>
            <a:r>
              <a:rPr lang="en" sz="13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Imune (CD14, CD163, C1QB, C1QC)</a:t>
            </a:r>
            <a:endParaRPr sz="13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Expressos em micróglias/macrófagos.</a:t>
            </a:r>
            <a:endParaRPr sz="13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Relacionados à ativação imune cerebral e microgliose.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5" name="Google Shape;865;g3a27c3fc49d_0_691"/>
          <p:cNvSpPr txBox="1"/>
          <p:nvPr/>
        </p:nvSpPr>
        <p:spPr>
          <a:xfrm>
            <a:off x="3267788" y="1133275"/>
            <a:ext cx="24867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⚡ </a:t>
            </a:r>
            <a:r>
              <a:rPr lang="en" sz="13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Neuronal (GAD1, GAD2, PVALB, SCN1B)</a:t>
            </a:r>
            <a:endParaRPr sz="13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Expressos em neurônios GABAérgicos (inibitórios).</a:t>
            </a:r>
            <a:endParaRPr sz="13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Sugerem redução da atividade inibitória no cérebro em autistas.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6" name="Google Shape;866;g3a27c3fc49d_0_691"/>
          <p:cNvSpPr txBox="1"/>
          <p:nvPr/>
        </p:nvSpPr>
        <p:spPr>
          <a:xfrm>
            <a:off x="343738" y="1133275"/>
            <a:ext cx="24450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🧩 </a:t>
            </a:r>
            <a:r>
              <a:rPr lang="en" sz="13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Central (FOS, IL1B, CXCL8, CDKN1A)</a:t>
            </a:r>
            <a:endParaRPr sz="13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Envolvidos em resposta inflamatória e sinalização celular.</a:t>
            </a:r>
            <a:endParaRPr sz="13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Indicam aumento de inflamação e estresse celular em ASD.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a27c3fc49d_0_380"/>
          <p:cNvSpPr txBox="1"/>
          <p:nvPr>
            <p:ph type="ctrTitle"/>
          </p:nvPr>
        </p:nvSpPr>
        <p:spPr>
          <a:xfrm>
            <a:off x="1521250" y="2952300"/>
            <a:ext cx="62433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Análises GSE102741 - Cérebro</a:t>
            </a:r>
            <a:endParaRPr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72" name="Google Shape;872;g3a27c3fc49d_0_380"/>
          <p:cNvPicPr preferRelativeResize="0"/>
          <p:nvPr/>
        </p:nvPicPr>
        <p:blipFill rotWithShape="1">
          <a:blip r:embed="rId3">
            <a:alphaModFix/>
          </a:blip>
          <a:srcRect b="23775" l="17543" r="17550" t="23775"/>
          <a:stretch/>
        </p:blipFill>
        <p:spPr>
          <a:xfrm>
            <a:off x="1401925" y="0"/>
            <a:ext cx="6186474" cy="261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g3a27c3fc49d_0_380"/>
          <p:cNvCxnSpPr/>
          <p:nvPr/>
        </p:nvCxnSpPr>
        <p:spPr>
          <a:xfrm flipH="1" rot="10800000">
            <a:off x="215250" y="2616250"/>
            <a:ext cx="87135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g38df9ba1309_0_1" title="Exclusive_express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950" y="548200"/>
            <a:ext cx="6194028" cy="4379349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g38df9ba1309_0_1"/>
          <p:cNvSpPr txBox="1"/>
          <p:nvPr>
            <p:ph idx="1" type="subTitle"/>
          </p:nvPr>
        </p:nvSpPr>
        <p:spPr>
          <a:xfrm>
            <a:off x="237125" y="205650"/>
            <a:ext cx="81465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1. </a:t>
            </a:r>
            <a:r>
              <a:rPr b="1" lang="en" sz="1900"/>
              <a:t>G</a:t>
            </a:r>
            <a:r>
              <a:rPr b="1" lang="en" sz="1900"/>
              <a:t>enes com maior abundância exclusiva em indivíduos </a:t>
            </a:r>
            <a:r>
              <a:rPr b="1" lang="en" sz="1900">
                <a:solidFill>
                  <a:srgbClr val="CC0000"/>
                </a:solidFill>
              </a:rPr>
              <a:t>neurodivergentes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880" name="Google Shape;880;g38df9ba1309_0_1"/>
          <p:cNvSpPr txBox="1"/>
          <p:nvPr>
            <p:ph idx="4294967295" type="body"/>
          </p:nvPr>
        </p:nvSpPr>
        <p:spPr>
          <a:xfrm>
            <a:off x="277725" y="762775"/>
            <a:ext cx="3049500" cy="3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/>
              <a:t>TEA feminino: 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RPS17 (Chr15)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Y_RNA (Chr1)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300"/>
              <a:t>TEA masculino: 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AP002812.1 - miRNA (Chr11)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CRABP1 (Chr15)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S100A11 (Chr1)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/>
              <a:t>*Escala de valores: de ~0,5 a 1,5 (média do Log2 RPKM counts)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300"/>
          </a:p>
        </p:txBody>
      </p:sp>
      <p:pic>
        <p:nvPicPr>
          <p:cNvPr id="881" name="Google Shape;881;g38df9ba1309_0_1"/>
          <p:cNvPicPr preferRelativeResize="0"/>
          <p:nvPr/>
        </p:nvPicPr>
        <p:blipFill rotWithShape="1">
          <a:blip r:embed="rId4">
            <a:alphaModFix/>
          </a:blip>
          <a:srcRect b="0" l="0" r="0" t="16541"/>
          <a:stretch/>
        </p:blipFill>
        <p:spPr>
          <a:xfrm>
            <a:off x="7822989" y="4677125"/>
            <a:ext cx="1273610" cy="4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38df9ba1309_0_1"/>
          <p:cNvPicPr preferRelativeResize="0"/>
          <p:nvPr/>
        </p:nvPicPr>
        <p:blipFill rotWithShape="1">
          <a:blip r:embed="rId5">
            <a:alphaModFix/>
          </a:blip>
          <a:srcRect b="36973" l="0" r="0" t="35474"/>
          <a:stretch/>
        </p:blipFill>
        <p:spPr>
          <a:xfrm>
            <a:off x="2479348" y="3419550"/>
            <a:ext cx="919149" cy="253237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g38df9ba1309_0_1"/>
          <p:cNvSpPr txBox="1"/>
          <p:nvPr>
            <p:ph idx="4294967295" type="body"/>
          </p:nvPr>
        </p:nvSpPr>
        <p:spPr>
          <a:xfrm>
            <a:off x="385325" y="2791300"/>
            <a:ext cx="26685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Busca em base de dados de associação ao autismo</a:t>
            </a:r>
            <a:endParaRPr b="1" sz="1400"/>
          </a:p>
        </p:txBody>
      </p:sp>
      <p:cxnSp>
        <p:nvCxnSpPr>
          <p:cNvPr id="884" name="Google Shape;884;g38df9ba1309_0_1"/>
          <p:cNvCxnSpPr/>
          <p:nvPr/>
        </p:nvCxnSpPr>
        <p:spPr>
          <a:xfrm>
            <a:off x="1625100" y="3559850"/>
            <a:ext cx="1800" cy="4074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5" name="Google Shape;885;g38df9ba1309_0_1"/>
          <p:cNvSpPr txBox="1"/>
          <p:nvPr>
            <p:ph idx="4294967295" type="body"/>
          </p:nvPr>
        </p:nvSpPr>
        <p:spPr>
          <a:xfrm>
            <a:off x="838050" y="4039975"/>
            <a:ext cx="1575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CC0000"/>
                </a:solidFill>
              </a:rPr>
              <a:t>Sem associação!</a:t>
            </a:r>
            <a:endParaRPr b="1" sz="1400">
              <a:solidFill>
                <a:srgbClr val="CC0000"/>
              </a:solidFill>
            </a:endParaRPr>
          </a:p>
        </p:txBody>
      </p:sp>
      <p:pic>
        <p:nvPicPr>
          <p:cNvPr id="886" name="Google Shape;886;g38df9ba1309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9348" y="3762546"/>
            <a:ext cx="91915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g3a0e8493772_0_419" title="TEA Feminino.png"/>
          <p:cNvPicPr preferRelativeResize="0"/>
          <p:nvPr/>
        </p:nvPicPr>
        <p:blipFill rotWithShape="1">
          <a:blip r:embed="rId3">
            <a:alphaModFix/>
          </a:blip>
          <a:srcRect b="10844" l="0" r="2591" t="5995"/>
          <a:stretch/>
        </p:blipFill>
        <p:spPr>
          <a:xfrm>
            <a:off x="441850" y="1313950"/>
            <a:ext cx="6700968" cy="321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3a0e8493772_0_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9269" y="4624172"/>
            <a:ext cx="2064728" cy="5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g3a0e8493772_0_419"/>
          <p:cNvSpPr txBox="1"/>
          <p:nvPr>
            <p:ph idx="4294967295" type="body"/>
          </p:nvPr>
        </p:nvSpPr>
        <p:spPr>
          <a:xfrm>
            <a:off x="441850" y="833738"/>
            <a:ext cx="4739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Dados de enriquecimento</a:t>
            </a:r>
            <a:endParaRPr b="1" sz="1400"/>
          </a:p>
        </p:txBody>
      </p:sp>
      <p:sp>
        <p:nvSpPr>
          <p:cNvPr id="894" name="Google Shape;894;g3a0e8493772_0_419"/>
          <p:cNvSpPr txBox="1"/>
          <p:nvPr>
            <p:ph idx="1" type="subTitle"/>
          </p:nvPr>
        </p:nvSpPr>
        <p:spPr>
          <a:xfrm>
            <a:off x="237125" y="205650"/>
            <a:ext cx="81465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1. Genes com maior abundância exclusiva em indivíduos </a:t>
            </a:r>
            <a:r>
              <a:rPr b="1" lang="en" sz="1900">
                <a:solidFill>
                  <a:srgbClr val="CC0000"/>
                </a:solidFill>
              </a:rPr>
              <a:t>neurodivergentes</a:t>
            </a:r>
            <a:endParaRPr b="1" sz="1900">
              <a:solidFill>
                <a:srgbClr val="CC0000"/>
              </a:solidFill>
            </a:endParaRPr>
          </a:p>
        </p:txBody>
      </p:sp>
      <p:sp>
        <p:nvSpPr>
          <p:cNvPr id="895" name="Google Shape;895;g3a0e8493772_0_419"/>
          <p:cNvSpPr txBox="1"/>
          <p:nvPr>
            <p:ph idx="4294967295" type="body"/>
          </p:nvPr>
        </p:nvSpPr>
        <p:spPr>
          <a:xfrm>
            <a:off x="7142825" y="987375"/>
            <a:ext cx="18477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CC0000"/>
                </a:solidFill>
              </a:rPr>
              <a:t>Vias heterogêneas, s</a:t>
            </a:r>
            <a:r>
              <a:rPr b="1" lang="en" sz="1100">
                <a:solidFill>
                  <a:srgbClr val="CC0000"/>
                </a:solidFill>
              </a:rPr>
              <a:t>em associação com doenças do neurodesenvolvimento!</a:t>
            </a:r>
            <a:endParaRPr b="1" sz="11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"/>
          <p:cNvSpPr txBox="1"/>
          <p:nvPr>
            <p:ph idx="4294967295" type="body"/>
          </p:nvPr>
        </p:nvSpPr>
        <p:spPr>
          <a:xfrm>
            <a:off x="6139775" y="835200"/>
            <a:ext cx="30042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TEA vs Controle (masculino): 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RPS4Y1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DDX3Y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USP9Y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KDM5D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NLGN4Y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UTY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PCDH11Y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TTTY15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TEA vs Controle (feminino):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XIST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/>
              <a:t>*Escala de valores: de ~0,5 a 3,1 (média do Log2 RPKM counts)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901" name="Google Shape;901;p11" title="Shared_express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2350"/>
            <a:ext cx="6224814" cy="440114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1"/>
          <p:cNvSpPr txBox="1"/>
          <p:nvPr>
            <p:ph idx="4294967295" type="body"/>
          </p:nvPr>
        </p:nvSpPr>
        <p:spPr>
          <a:xfrm>
            <a:off x="538550" y="4140425"/>
            <a:ext cx="30042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C0000"/>
                </a:solidFill>
              </a:rPr>
              <a:t>Sem expressão diferencial significativa!</a:t>
            </a:r>
            <a:endParaRPr b="1" sz="1400">
              <a:solidFill>
                <a:srgbClr val="CC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 sz="1400">
              <a:solidFill>
                <a:srgbClr val="CC0000"/>
              </a:solidFill>
            </a:endParaRPr>
          </a:p>
        </p:txBody>
      </p:sp>
      <p:pic>
        <p:nvPicPr>
          <p:cNvPr id="903" name="Google Shape;903;p11"/>
          <p:cNvPicPr preferRelativeResize="0"/>
          <p:nvPr/>
        </p:nvPicPr>
        <p:blipFill rotWithShape="1">
          <a:blip r:embed="rId4">
            <a:alphaModFix/>
          </a:blip>
          <a:srcRect b="0" l="0" r="0" t="16541"/>
          <a:stretch/>
        </p:blipFill>
        <p:spPr>
          <a:xfrm>
            <a:off x="7829764" y="4677125"/>
            <a:ext cx="1273610" cy="4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1"/>
          <p:cNvSpPr txBox="1"/>
          <p:nvPr/>
        </p:nvSpPr>
        <p:spPr>
          <a:xfrm>
            <a:off x="230550" y="11760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2. Genes com maior abundância entre grupos específicos </a:t>
            </a:r>
            <a:r>
              <a:rPr b="1" lang="en" sz="1800">
                <a:solidFill>
                  <a:srgbClr val="CC0000"/>
                </a:solidFill>
                <a:latin typeface="Barlow"/>
                <a:ea typeface="Barlow"/>
                <a:cs typeface="Barlow"/>
                <a:sym typeface="Barlow"/>
              </a:rPr>
              <a:t>(neurodivergentes vs neurotípicos)</a:t>
            </a:r>
            <a:endParaRPr b="1" sz="1900"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g3a0e8493772_0_550"/>
          <p:cNvGrpSpPr/>
          <p:nvPr/>
        </p:nvGrpSpPr>
        <p:grpSpPr>
          <a:xfrm>
            <a:off x="898048" y="3641195"/>
            <a:ext cx="7347862" cy="872095"/>
            <a:chOff x="898075" y="2550975"/>
            <a:chExt cx="7347862" cy="872095"/>
          </a:xfrm>
        </p:grpSpPr>
        <p:pic>
          <p:nvPicPr>
            <p:cNvPr id="910" name="Google Shape;910;g3a0e8493772_0_5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98075" y="2750221"/>
              <a:ext cx="7342303" cy="672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g3a0e8493772_0_5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3635" y="2550975"/>
              <a:ext cx="7342302" cy="1992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2" name="Google Shape;912;g3a0e8493772_0_5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063" y="2299849"/>
            <a:ext cx="7347875" cy="19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3a0e8493772_0_5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4375" y="4403900"/>
            <a:ext cx="669650" cy="6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3a0e8493772_0_550"/>
          <p:cNvSpPr txBox="1"/>
          <p:nvPr>
            <p:ph idx="4294967295" type="body"/>
          </p:nvPr>
        </p:nvSpPr>
        <p:spPr>
          <a:xfrm>
            <a:off x="291600" y="1070000"/>
            <a:ext cx="4739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Localização cromossomal dos genes</a:t>
            </a:r>
            <a:endParaRPr b="1" sz="1400"/>
          </a:p>
        </p:txBody>
      </p:sp>
      <p:sp>
        <p:nvSpPr>
          <p:cNvPr id="915" name="Google Shape;915;g3a0e8493772_0_550"/>
          <p:cNvSpPr txBox="1"/>
          <p:nvPr>
            <p:ph idx="4294967295" type="body"/>
          </p:nvPr>
        </p:nvSpPr>
        <p:spPr>
          <a:xfrm>
            <a:off x="291600" y="1478000"/>
            <a:ext cx="192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CC0000"/>
                </a:solidFill>
              </a:rPr>
              <a:t>Grupos femininos: </a:t>
            </a:r>
            <a:endParaRPr b="1" sz="1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 sz="1400"/>
          </a:p>
        </p:txBody>
      </p:sp>
      <p:sp>
        <p:nvSpPr>
          <p:cNvPr id="916" name="Google Shape;916;g3a0e8493772_0_550"/>
          <p:cNvSpPr txBox="1"/>
          <p:nvPr>
            <p:ph idx="4294967295" type="body"/>
          </p:nvPr>
        </p:nvSpPr>
        <p:spPr>
          <a:xfrm>
            <a:off x="352650" y="2645450"/>
            <a:ext cx="1805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CC0000"/>
                </a:solidFill>
              </a:rPr>
              <a:t>Grupos masculinos:</a:t>
            </a:r>
            <a:endParaRPr b="1" sz="1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b="1" sz="1400"/>
          </a:p>
        </p:txBody>
      </p:sp>
      <p:sp>
        <p:nvSpPr>
          <p:cNvPr id="917" name="Google Shape;917;g3a0e8493772_0_550"/>
          <p:cNvSpPr txBox="1"/>
          <p:nvPr>
            <p:ph idx="4294967295" type="body"/>
          </p:nvPr>
        </p:nvSpPr>
        <p:spPr>
          <a:xfrm>
            <a:off x="481200" y="1805650"/>
            <a:ext cx="1548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XIST</a:t>
            </a:r>
            <a:endParaRPr sz="1400"/>
          </a:p>
        </p:txBody>
      </p:sp>
      <p:sp>
        <p:nvSpPr>
          <p:cNvPr id="918" name="Google Shape;918;g3a0e8493772_0_550"/>
          <p:cNvSpPr txBox="1"/>
          <p:nvPr>
            <p:ph idx="4294967295" type="body"/>
          </p:nvPr>
        </p:nvSpPr>
        <p:spPr>
          <a:xfrm>
            <a:off x="481200" y="3053425"/>
            <a:ext cx="5845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RPS4Y1, DDX3Y, USP9Y, KDM5D, NLGN4Y, UTY, PCDH11Y, TTTY15</a:t>
            </a:r>
            <a:endParaRPr sz="1400"/>
          </a:p>
        </p:txBody>
      </p:sp>
      <p:sp>
        <p:nvSpPr>
          <p:cNvPr id="919" name="Google Shape;919;g3a0e8493772_0_550"/>
          <p:cNvSpPr txBox="1"/>
          <p:nvPr>
            <p:ph idx="1" type="subTitle"/>
          </p:nvPr>
        </p:nvSpPr>
        <p:spPr>
          <a:xfrm>
            <a:off x="230550" y="11760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2. Genes com maior abundância entre grupos específicos </a:t>
            </a:r>
            <a:r>
              <a:rPr b="1" lang="en" sz="1800">
                <a:solidFill>
                  <a:srgbClr val="CC0000"/>
                </a:solidFill>
              </a:rPr>
              <a:t>(neurodivergentes vs neurotípicos)</a:t>
            </a:r>
            <a:endParaRPr b="1" sz="1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a0e8493772_0_685"/>
          <p:cNvSpPr txBox="1"/>
          <p:nvPr>
            <p:ph idx="4294967295" type="body"/>
          </p:nvPr>
        </p:nvSpPr>
        <p:spPr>
          <a:xfrm>
            <a:off x="291600" y="1070000"/>
            <a:ext cx="4739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Dados de enriquecimento</a:t>
            </a:r>
            <a:endParaRPr b="1" sz="1400"/>
          </a:p>
        </p:txBody>
      </p:sp>
      <p:pic>
        <p:nvPicPr>
          <p:cNvPr id="925" name="Google Shape;925;g3a0e8493772_0_685" title="string_hires_image.png"/>
          <p:cNvPicPr preferRelativeResize="0"/>
          <p:nvPr/>
        </p:nvPicPr>
        <p:blipFill rotWithShape="1">
          <a:blip r:embed="rId3">
            <a:alphaModFix/>
          </a:blip>
          <a:srcRect b="0" l="34605" r="31612" t="0"/>
          <a:stretch/>
        </p:blipFill>
        <p:spPr>
          <a:xfrm>
            <a:off x="291600" y="1642375"/>
            <a:ext cx="3059948" cy="29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3a0e8493772_0_685" title="Captura de Tela (12).png"/>
          <p:cNvPicPr preferRelativeResize="0"/>
          <p:nvPr/>
        </p:nvPicPr>
        <p:blipFill rotWithShape="1">
          <a:blip r:embed="rId4">
            <a:alphaModFix/>
          </a:blip>
          <a:srcRect b="1980" l="12301" r="31935" t="18464"/>
          <a:stretch/>
        </p:blipFill>
        <p:spPr>
          <a:xfrm>
            <a:off x="3351550" y="965025"/>
            <a:ext cx="5012851" cy="4022976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3a0e8493772_0_685"/>
          <p:cNvSpPr txBox="1"/>
          <p:nvPr>
            <p:ph idx="4294967295" type="body"/>
          </p:nvPr>
        </p:nvSpPr>
        <p:spPr>
          <a:xfrm>
            <a:off x="6835450" y="2049725"/>
            <a:ext cx="1029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000000"/>
                </a:solidFill>
                <a:highlight>
                  <a:srgbClr val="FFFF00"/>
                </a:highlight>
              </a:rPr>
              <a:t>HNRNPL*</a:t>
            </a:r>
            <a:endParaRPr b="1" sz="11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928" name="Google Shape;928;g3a0e8493772_0_685"/>
          <p:cNvSpPr txBox="1"/>
          <p:nvPr>
            <p:ph idx="4294967295" type="body"/>
          </p:nvPr>
        </p:nvSpPr>
        <p:spPr>
          <a:xfrm>
            <a:off x="5864175" y="2843600"/>
            <a:ext cx="1029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CC0000"/>
                </a:solidFill>
              </a:rPr>
              <a:t>ZRANB1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929" name="Google Shape;929;g3a0e8493772_0_685"/>
          <p:cNvSpPr txBox="1"/>
          <p:nvPr>
            <p:ph idx="4294967295" type="body"/>
          </p:nvPr>
        </p:nvSpPr>
        <p:spPr>
          <a:xfrm>
            <a:off x="5864175" y="3321575"/>
            <a:ext cx="1029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CC0000"/>
                </a:solidFill>
              </a:rPr>
              <a:t>HEXIM1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930" name="Google Shape;930;g3a0e8493772_0_685"/>
          <p:cNvSpPr txBox="1"/>
          <p:nvPr>
            <p:ph idx="4294967295" type="body"/>
          </p:nvPr>
        </p:nvSpPr>
        <p:spPr>
          <a:xfrm>
            <a:off x="4001100" y="2367750"/>
            <a:ext cx="1029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CC0000"/>
                </a:solidFill>
              </a:rPr>
              <a:t>EZH2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931" name="Google Shape;931;g3a0e8493772_0_685"/>
          <p:cNvSpPr txBox="1"/>
          <p:nvPr>
            <p:ph idx="4294967295" type="body"/>
          </p:nvPr>
        </p:nvSpPr>
        <p:spPr>
          <a:xfrm>
            <a:off x="3756950" y="2648425"/>
            <a:ext cx="1029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CC0000"/>
                </a:solidFill>
              </a:rPr>
              <a:t>EIF4B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932" name="Google Shape;932;g3a0e8493772_0_685"/>
          <p:cNvSpPr txBox="1"/>
          <p:nvPr>
            <p:ph idx="4294967295" type="body"/>
          </p:nvPr>
        </p:nvSpPr>
        <p:spPr>
          <a:xfrm>
            <a:off x="4387550" y="4471100"/>
            <a:ext cx="1029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CC0000"/>
                </a:solidFill>
              </a:rPr>
              <a:t>PLEKHA4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933" name="Google Shape;933;g3a0e8493772_0_685"/>
          <p:cNvSpPr txBox="1"/>
          <p:nvPr>
            <p:ph idx="4294967295" type="body"/>
          </p:nvPr>
        </p:nvSpPr>
        <p:spPr>
          <a:xfrm>
            <a:off x="636275" y="4471100"/>
            <a:ext cx="237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Interações PP entre si</a:t>
            </a:r>
            <a:endParaRPr sz="1400"/>
          </a:p>
        </p:txBody>
      </p:sp>
      <p:sp>
        <p:nvSpPr>
          <p:cNvPr id="934" name="Google Shape;934;g3a0e8493772_0_685"/>
          <p:cNvSpPr txBox="1"/>
          <p:nvPr>
            <p:ph idx="4294967295" type="body"/>
          </p:nvPr>
        </p:nvSpPr>
        <p:spPr>
          <a:xfrm>
            <a:off x="3602000" y="1234375"/>
            <a:ext cx="237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Interações PP com outras proteínas</a:t>
            </a:r>
            <a:endParaRPr sz="1400"/>
          </a:p>
        </p:txBody>
      </p:sp>
      <p:pic>
        <p:nvPicPr>
          <p:cNvPr id="935" name="Google Shape;935;g3a0e8493772_0_6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5050" y="4735500"/>
            <a:ext cx="1224000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3a0e8493772_0_6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8362" y="4408450"/>
            <a:ext cx="1177375" cy="32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3a0e8493772_0_6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5052" y="913070"/>
            <a:ext cx="1029600" cy="26570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3a0e8493772_0_685"/>
          <p:cNvSpPr txBox="1"/>
          <p:nvPr>
            <p:ph idx="4294967295" type="body"/>
          </p:nvPr>
        </p:nvSpPr>
        <p:spPr>
          <a:xfrm>
            <a:off x="7686950" y="841925"/>
            <a:ext cx="341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000000"/>
                </a:solidFill>
                <a:highlight>
                  <a:srgbClr val="FFFF00"/>
                </a:highlight>
              </a:rPr>
              <a:t>*</a:t>
            </a:r>
            <a:endParaRPr b="1" sz="11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939" name="Google Shape;939;g3a0e8493772_0_685"/>
          <p:cNvSpPr txBox="1"/>
          <p:nvPr>
            <p:ph idx="1" type="subTitle"/>
          </p:nvPr>
        </p:nvSpPr>
        <p:spPr>
          <a:xfrm>
            <a:off x="230550" y="11760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2. Genes com maior abundância entre grupos específicos </a:t>
            </a:r>
            <a:r>
              <a:rPr b="1" lang="en" sz="1800">
                <a:solidFill>
                  <a:srgbClr val="CC0000"/>
                </a:solidFill>
              </a:rPr>
              <a:t>(neurodivergentes vs neurotípicos)</a:t>
            </a:r>
            <a:endParaRPr b="1"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a280170360_0_411"/>
          <p:cNvSpPr txBox="1"/>
          <p:nvPr>
            <p:ph type="title"/>
          </p:nvPr>
        </p:nvSpPr>
        <p:spPr>
          <a:xfrm>
            <a:off x="720000" y="445025"/>
            <a:ext cx="6501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Transtorno do Espectro Austista (TEA)</a:t>
            </a:r>
            <a:endParaRPr/>
          </a:p>
        </p:txBody>
      </p:sp>
      <p:sp>
        <p:nvSpPr>
          <p:cNvPr id="576" name="Google Shape;576;g3a280170360_0_411"/>
          <p:cNvSpPr txBox="1"/>
          <p:nvPr>
            <p:ph idx="1" type="body"/>
          </p:nvPr>
        </p:nvSpPr>
        <p:spPr>
          <a:xfrm>
            <a:off x="720000" y="1218600"/>
            <a:ext cx="64335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600"/>
              <a:buChar char="●"/>
            </a:pPr>
            <a:r>
              <a:rPr lang="en" sz="1600">
                <a:solidFill>
                  <a:srgbClr val="191919"/>
                </a:solidFill>
              </a:rPr>
              <a:t>Transtorno do neurodesenvolvimento</a:t>
            </a:r>
            <a:endParaRPr sz="1600">
              <a:solidFill>
                <a:srgbClr val="191919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Char char="●"/>
            </a:pPr>
            <a:r>
              <a:rPr lang="en" sz="1600">
                <a:solidFill>
                  <a:srgbClr val="191919"/>
                </a:solidFill>
              </a:rPr>
              <a:t>Origem multifatorial: genética (hereditariedade) vs ambiente</a:t>
            </a:r>
            <a:endParaRPr sz="1600">
              <a:solidFill>
                <a:srgbClr val="191919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Char char="●"/>
            </a:pPr>
            <a:r>
              <a:rPr lang="en" sz="1600">
                <a:solidFill>
                  <a:srgbClr val="191919"/>
                </a:solidFill>
              </a:rPr>
              <a:t>Características específicas</a:t>
            </a:r>
            <a:endParaRPr sz="1600">
              <a:solidFill>
                <a:srgbClr val="191919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Char char="●"/>
            </a:pPr>
            <a:r>
              <a:rPr lang="en" sz="1600">
                <a:solidFill>
                  <a:srgbClr val="191919"/>
                </a:solidFill>
              </a:rPr>
              <a:t>Classificação por níveis de suporte necessário</a:t>
            </a:r>
            <a:endParaRPr sz="1600">
              <a:solidFill>
                <a:srgbClr val="191919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Char char="●"/>
            </a:pPr>
            <a:r>
              <a:rPr lang="en" sz="1600">
                <a:solidFill>
                  <a:srgbClr val="191919"/>
                </a:solidFill>
              </a:rPr>
              <a:t>Perfil heterogêneo de manifestações</a:t>
            </a:r>
            <a:endParaRPr sz="1600">
              <a:solidFill>
                <a:srgbClr val="191919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Comorbidades e TEA sindrômico e não-sindrômico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577" name="Google Shape;577;g3a280170360_0_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2900" y="1063583"/>
            <a:ext cx="1132247" cy="104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3a280170360_0_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457" y="294950"/>
            <a:ext cx="1067492" cy="106749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3a280170360_0_411"/>
          <p:cNvSpPr txBox="1"/>
          <p:nvPr>
            <p:ph idx="1" type="body"/>
          </p:nvPr>
        </p:nvSpPr>
        <p:spPr>
          <a:xfrm>
            <a:off x="0" y="4772225"/>
            <a:ext cx="9144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800"/>
              <a:t>AMERICAN PSYCHIATRIC ASSOCIATION. Manual diagnóstico e estatístico de transtornos mentais: DSM-5. 5. ed. Porto Alegre: Artmed, 2014.</a:t>
            </a:r>
            <a:endParaRPr sz="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g3a0e8493772_0_825" title="plot_TEA masculino x controle masculin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625" y="950750"/>
            <a:ext cx="4322676" cy="32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3a0e8493772_0_825"/>
          <p:cNvSpPr txBox="1"/>
          <p:nvPr>
            <p:ph idx="1" type="subTitle"/>
          </p:nvPr>
        </p:nvSpPr>
        <p:spPr>
          <a:xfrm>
            <a:off x="230550" y="11760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3. Genes diferencialmente expressos em todos os grupos </a:t>
            </a:r>
            <a:r>
              <a:rPr b="1" lang="en" sz="1800">
                <a:solidFill>
                  <a:srgbClr val="CC0000"/>
                </a:solidFill>
              </a:rPr>
              <a:t>(neurodivergentes vs neurotípicos)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946" name="Google Shape;946;g3a0e8493772_0_825"/>
          <p:cNvSpPr txBox="1"/>
          <p:nvPr>
            <p:ph idx="4294967295" type="body"/>
          </p:nvPr>
        </p:nvSpPr>
        <p:spPr>
          <a:xfrm>
            <a:off x="7505825" y="1558363"/>
            <a:ext cx="981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>
                <a:solidFill>
                  <a:srgbClr val="FF0000"/>
                </a:solidFill>
              </a:rPr>
              <a:t>6</a:t>
            </a:r>
            <a:r>
              <a:rPr lang="en" sz="1300"/>
              <a:t> genes </a:t>
            </a:r>
            <a:endParaRPr sz="1300"/>
          </a:p>
        </p:txBody>
      </p:sp>
      <p:sp>
        <p:nvSpPr>
          <p:cNvPr id="947" name="Google Shape;947;g3a0e8493772_0_825"/>
          <p:cNvSpPr txBox="1"/>
          <p:nvPr/>
        </p:nvSpPr>
        <p:spPr>
          <a:xfrm>
            <a:off x="791567" y="1691808"/>
            <a:ext cx="729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6900" lIns="66900" spcFirstLastPara="1" rIns="66900" wrap="square" tIns="66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7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RNU5B-1</a:t>
            </a:r>
            <a:endParaRPr b="1" sz="1097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48" name="Google Shape;948;g3a0e8493772_0_825"/>
          <p:cNvCxnSpPr>
            <a:stCxn id="947" idx="3"/>
            <a:endCxn id="949" idx="1"/>
          </p:cNvCxnSpPr>
          <p:nvPr/>
        </p:nvCxnSpPr>
        <p:spPr>
          <a:xfrm>
            <a:off x="1521467" y="1843908"/>
            <a:ext cx="860700" cy="585600"/>
          </a:xfrm>
          <a:prstGeom prst="straightConnector1">
            <a:avLst/>
          </a:prstGeom>
          <a:noFill/>
          <a:ln cap="flat" cmpd="sng" w="27875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49" name="Google Shape;949;g3a0e8493772_0_825"/>
          <p:cNvSpPr/>
          <p:nvPr/>
        </p:nvSpPr>
        <p:spPr>
          <a:xfrm>
            <a:off x="2359218" y="2406667"/>
            <a:ext cx="155700" cy="155700"/>
          </a:xfrm>
          <a:prstGeom prst="ellipse">
            <a:avLst/>
          </a:prstGeom>
          <a:noFill/>
          <a:ln cap="flat" cmpd="sng" w="69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900" lIns="66900" spcFirstLastPara="1" rIns="66900" wrap="square" tIns="66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24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0" name="Google Shape;950;g3a0e8493772_0_825"/>
          <p:cNvSpPr txBox="1"/>
          <p:nvPr/>
        </p:nvSpPr>
        <p:spPr>
          <a:xfrm>
            <a:off x="456943" y="1714307"/>
            <a:ext cx="4149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6900" lIns="66900" spcFirstLastPara="1" rIns="66900" wrap="square" tIns="66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8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CHR 15</a:t>
            </a:r>
            <a:endParaRPr b="1" sz="658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1" name="Google Shape;951;g3a0e8493772_0_825"/>
          <p:cNvSpPr txBox="1"/>
          <p:nvPr/>
        </p:nvSpPr>
        <p:spPr>
          <a:xfrm>
            <a:off x="176400" y="1878700"/>
            <a:ext cx="14703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6900" lIns="66900" spcFirstLastPara="1" rIns="66900" wrap="square" tIns="66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4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Classificação 1S - Sindrômico</a:t>
            </a:r>
            <a:endParaRPr b="1" sz="804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52" name="Google Shape;952;g3a0e8493772_0_825"/>
          <p:cNvPicPr preferRelativeResize="0"/>
          <p:nvPr/>
        </p:nvPicPr>
        <p:blipFill rotWithShape="1">
          <a:blip r:embed="rId4">
            <a:alphaModFix/>
          </a:blip>
          <a:srcRect b="36973" l="0" r="0" t="35474"/>
          <a:stretch/>
        </p:blipFill>
        <p:spPr>
          <a:xfrm>
            <a:off x="522300" y="2120100"/>
            <a:ext cx="778500" cy="21449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g3a0e8493772_0_825"/>
          <p:cNvSpPr txBox="1"/>
          <p:nvPr>
            <p:ph idx="4294967295" type="body"/>
          </p:nvPr>
        </p:nvSpPr>
        <p:spPr>
          <a:xfrm>
            <a:off x="7340225" y="1198663"/>
            <a:ext cx="1312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down-regulados</a:t>
            </a:r>
            <a:endParaRPr b="1"/>
          </a:p>
        </p:txBody>
      </p:sp>
      <p:sp>
        <p:nvSpPr>
          <p:cNvPr id="954" name="Google Shape;954;g3a0e8493772_0_825"/>
          <p:cNvSpPr/>
          <p:nvPr/>
        </p:nvSpPr>
        <p:spPr>
          <a:xfrm rot="5400000">
            <a:off x="8520725" y="1185863"/>
            <a:ext cx="2709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5" name="Google Shape;955;g3a0e8493772_0_825"/>
          <p:cNvSpPr txBox="1"/>
          <p:nvPr>
            <p:ph idx="4294967295" type="body"/>
          </p:nvPr>
        </p:nvSpPr>
        <p:spPr>
          <a:xfrm>
            <a:off x="5952450" y="1198663"/>
            <a:ext cx="1312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up</a:t>
            </a:r>
            <a:r>
              <a:rPr b="1" i="1" lang="en"/>
              <a:t>-regulados</a:t>
            </a:r>
            <a:endParaRPr b="1"/>
          </a:p>
        </p:txBody>
      </p:sp>
      <p:sp>
        <p:nvSpPr>
          <p:cNvPr id="956" name="Google Shape;956;g3a0e8493772_0_825"/>
          <p:cNvSpPr/>
          <p:nvPr/>
        </p:nvSpPr>
        <p:spPr>
          <a:xfrm rot="-5400000">
            <a:off x="6947350" y="1185863"/>
            <a:ext cx="2709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57" name="Google Shape;957;g3a0e8493772_0_825"/>
          <p:cNvCxnSpPr/>
          <p:nvPr/>
        </p:nvCxnSpPr>
        <p:spPr>
          <a:xfrm>
            <a:off x="7295825" y="1338388"/>
            <a:ext cx="13500" cy="15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58" name="Google Shape;958;g3a0e8493772_0_825"/>
          <p:cNvSpPr txBox="1"/>
          <p:nvPr>
            <p:ph idx="4294967295" type="body"/>
          </p:nvPr>
        </p:nvSpPr>
        <p:spPr>
          <a:xfrm>
            <a:off x="5299250" y="4326975"/>
            <a:ext cx="3749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FF0000"/>
                </a:solidFill>
              </a:rPr>
              <a:t>TEA masculino</a:t>
            </a:r>
            <a:r>
              <a:rPr b="1" lang="en" sz="1400"/>
              <a:t> comparado com </a:t>
            </a:r>
            <a:r>
              <a:rPr b="1" lang="en" sz="1400">
                <a:solidFill>
                  <a:srgbClr val="FF0000"/>
                </a:solidFill>
              </a:rPr>
              <a:t>indivíduos neurotípicos</a:t>
            </a:r>
            <a:r>
              <a:rPr b="1" lang="en" sz="1400"/>
              <a:t> (cérebro)</a:t>
            </a:r>
            <a:endParaRPr b="1" sz="1400"/>
          </a:p>
        </p:txBody>
      </p:sp>
      <p:sp>
        <p:nvSpPr>
          <p:cNvPr id="959" name="Google Shape;959;g3a0e8493772_0_825"/>
          <p:cNvSpPr txBox="1"/>
          <p:nvPr>
            <p:ph idx="4294967295" type="body"/>
          </p:nvPr>
        </p:nvSpPr>
        <p:spPr>
          <a:xfrm>
            <a:off x="230550" y="4434225"/>
            <a:ext cx="4642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100"/>
              <a:t>RNU5A-1 </a:t>
            </a:r>
            <a:r>
              <a:rPr b="1" lang="en" sz="1100"/>
              <a:t>(Chr15)</a:t>
            </a:r>
            <a:r>
              <a:rPr lang="en" sz="1100"/>
              <a:t>; RNU5B-1 </a:t>
            </a:r>
            <a:r>
              <a:rPr b="1" lang="en" sz="1100"/>
              <a:t>(</a:t>
            </a:r>
            <a:r>
              <a:rPr b="1" lang="en" sz="1100"/>
              <a:t>Chr15</a:t>
            </a:r>
            <a:r>
              <a:rPr b="1" lang="en" sz="1100"/>
              <a:t>)</a:t>
            </a:r>
            <a:r>
              <a:rPr lang="en" sz="1100"/>
              <a:t>; SNORA74B </a:t>
            </a:r>
            <a:r>
              <a:rPr b="1" lang="en" sz="1100"/>
              <a:t>(</a:t>
            </a:r>
            <a:r>
              <a:rPr b="1" lang="en" sz="1100"/>
              <a:t>Chr5</a:t>
            </a:r>
            <a:r>
              <a:rPr b="1" lang="en" sz="1100"/>
              <a:t>)</a:t>
            </a:r>
            <a:r>
              <a:rPr lang="en" sz="1100"/>
              <a:t>; RNY3 </a:t>
            </a:r>
            <a:r>
              <a:rPr b="1" lang="en" sz="1100"/>
              <a:t>(Chr7)</a:t>
            </a:r>
            <a:r>
              <a:rPr lang="en" sz="1100"/>
              <a:t>; Y_RNA </a:t>
            </a:r>
            <a:r>
              <a:rPr b="1" lang="en" sz="1100"/>
              <a:t>(Chr12)</a:t>
            </a:r>
            <a:r>
              <a:rPr lang="en" sz="1100"/>
              <a:t>; SNORD3C </a:t>
            </a:r>
            <a:r>
              <a:rPr b="1" lang="en" sz="1100"/>
              <a:t>(Chr17)</a:t>
            </a:r>
            <a:endParaRPr b="1"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g3a0e8493772_0_1207" title="plot_TEA feminino x controle feminin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825" y="812988"/>
            <a:ext cx="4334601" cy="32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g3a0e8493772_0_1207"/>
          <p:cNvSpPr txBox="1"/>
          <p:nvPr>
            <p:ph idx="1" type="subTitle"/>
          </p:nvPr>
        </p:nvSpPr>
        <p:spPr>
          <a:xfrm>
            <a:off x="230550" y="11760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3. Genes diferencialmente expressos em todos os grupos </a:t>
            </a:r>
            <a:r>
              <a:rPr b="1" lang="en" sz="1800">
                <a:solidFill>
                  <a:srgbClr val="CC0000"/>
                </a:solidFill>
              </a:rPr>
              <a:t>(neurodivergentes vs neurotípicos)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966" name="Google Shape;966;g3a0e8493772_0_1207"/>
          <p:cNvCxnSpPr>
            <a:stCxn id="967" idx="3"/>
            <a:endCxn id="968" idx="2"/>
          </p:cNvCxnSpPr>
          <p:nvPr/>
        </p:nvCxnSpPr>
        <p:spPr>
          <a:xfrm>
            <a:off x="1447889" y="1712844"/>
            <a:ext cx="3271200" cy="1047300"/>
          </a:xfrm>
          <a:prstGeom prst="straightConnector1">
            <a:avLst/>
          </a:prstGeom>
          <a:noFill/>
          <a:ln cap="flat" cmpd="sng" w="28725">
            <a:solidFill>
              <a:srgbClr val="3C78D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8" name="Google Shape;968;g3a0e8493772_0_1207"/>
          <p:cNvSpPr/>
          <p:nvPr/>
        </p:nvSpPr>
        <p:spPr>
          <a:xfrm>
            <a:off x="4719094" y="2679986"/>
            <a:ext cx="160500" cy="160500"/>
          </a:xfrm>
          <a:prstGeom prst="ellipse">
            <a:avLst/>
          </a:prstGeom>
          <a:noFill/>
          <a:ln cap="flat" cmpd="sng" w="72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950" lIns="68950" spcFirstLastPara="1" rIns="68950" wrap="square" tIns="68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5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7" name="Google Shape;967;g3a0e8493772_0_1207"/>
          <p:cNvSpPr txBox="1"/>
          <p:nvPr/>
        </p:nvSpPr>
        <p:spPr>
          <a:xfrm>
            <a:off x="617489" y="1556094"/>
            <a:ext cx="8304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950" lIns="68950" spcFirstLastPara="1" rIns="68950" wrap="square" tIns="68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31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AGBL4-IT1</a:t>
            </a:r>
            <a:endParaRPr b="1" sz="1131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9" name="Google Shape;969;g3a0e8493772_0_1207"/>
          <p:cNvSpPr txBox="1"/>
          <p:nvPr/>
        </p:nvSpPr>
        <p:spPr>
          <a:xfrm>
            <a:off x="283952" y="1590930"/>
            <a:ext cx="4278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950" lIns="68950" spcFirstLastPara="1" rIns="68950" wrap="square" tIns="68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8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CHR 1</a:t>
            </a:r>
            <a:endParaRPr b="1" sz="678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0" name="Google Shape;970;g3a0e8493772_0_1207"/>
          <p:cNvSpPr txBox="1"/>
          <p:nvPr/>
        </p:nvSpPr>
        <p:spPr>
          <a:xfrm>
            <a:off x="309929" y="1765164"/>
            <a:ext cx="1239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950" lIns="68950" spcFirstLastPara="1" rIns="68950" wrap="square" tIns="689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9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Classificação 2 - Forte candidato</a:t>
            </a:r>
            <a:endParaRPr b="1" sz="829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71" name="Google Shape;971;g3a0e8493772_0_1207"/>
          <p:cNvPicPr preferRelativeResize="0"/>
          <p:nvPr/>
        </p:nvPicPr>
        <p:blipFill rotWithShape="1">
          <a:blip r:embed="rId4">
            <a:alphaModFix/>
          </a:blip>
          <a:srcRect b="36973" l="0" r="0" t="35474"/>
          <a:stretch/>
        </p:blipFill>
        <p:spPr>
          <a:xfrm>
            <a:off x="540625" y="2159975"/>
            <a:ext cx="778500" cy="214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3a0e8493772_0_1207"/>
          <p:cNvSpPr txBox="1"/>
          <p:nvPr>
            <p:ph idx="4294967295" type="body"/>
          </p:nvPr>
        </p:nvSpPr>
        <p:spPr>
          <a:xfrm>
            <a:off x="6099475" y="1590913"/>
            <a:ext cx="981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>
                <a:solidFill>
                  <a:srgbClr val="FF0000"/>
                </a:solidFill>
              </a:rPr>
              <a:t>34</a:t>
            </a:r>
            <a:r>
              <a:rPr lang="en" sz="1300"/>
              <a:t> genes </a:t>
            </a:r>
            <a:endParaRPr sz="1300"/>
          </a:p>
        </p:txBody>
      </p:sp>
      <p:sp>
        <p:nvSpPr>
          <p:cNvPr id="973" name="Google Shape;973;g3a0e8493772_0_1207"/>
          <p:cNvSpPr txBox="1"/>
          <p:nvPr>
            <p:ph idx="4294967295" type="body"/>
          </p:nvPr>
        </p:nvSpPr>
        <p:spPr>
          <a:xfrm>
            <a:off x="7340225" y="1198663"/>
            <a:ext cx="1312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down-regulados</a:t>
            </a:r>
            <a:endParaRPr b="1"/>
          </a:p>
        </p:txBody>
      </p:sp>
      <p:sp>
        <p:nvSpPr>
          <p:cNvPr id="974" name="Google Shape;974;g3a0e8493772_0_1207"/>
          <p:cNvSpPr/>
          <p:nvPr/>
        </p:nvSpPr>
        <p:spPr>
          <a:xfrm rot="5400000">
            <a:off x="8520725" y="1185863"/>
            <a:ext cx="2709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5" name="Google Shape;975;g3a0e8493772_0_1207"/>
          <p:cNvSpPr txBox="1"/>
          <p:nvPr>
            <p:ph idx="4294967295" type="body"/>
          </p:nvPr>
        </p:nvSpPr>
        <p:spPr>
          <a:xfrm>
            <a:off x="5952450" y="1198663"/>
            <a:ext cx="1312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up-regulados</a:t>
            </a:r>
            <a:endParaRPr b="1"/>
          </a:p>
        </p:txBody>
      </p:sp>
      <p:sp>
        <p:nvSpPr>
          <p:cNvPr id="976" name="Google Shape;976;g3a0e8493772_0_1207"/>
          <p:cNvSpPr/>
          <p:nvPr/>
        </p:nvSpPr>
        <p:spPr>
          <a:xfrm rot="-5400000">
            <a:off x="6947350" y="1185863"/>
            <a:ext cx="2709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77" name="Google Shape;977;g3a0e8493772_0_1207"/>
          <p:cNvCxnSpPr/>
          <p:nvPr/>
        </p:nvCxnSpPr>
        <p:spPr>
          <a:xfrm>
            <a:off x="7295825" y="1338388"/>
            <a:ext cx="13500" cy="15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78" name="Google Shape;978;g3a0e8493772_0_1207"/>
          <p:cNvSpPr txBox="1"/>
          <p:nvPr>
            <p:ph idx="4294967295" type="body"/>
          </p:nvPr>
        </p:nvSpPr>
        <p:spPr>
          <a:xfrm>
            <a:off x="5299250" y="4326975"/>
            <a:ext cx="3749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FF0000"/>
                </a:solidFill>
              </a:rPr>
              <a:t>TEA feminino</a:t>
            </a:r>
            <a:r>
              <a:rPr b="1" lang="en" sz="1400"/>
              <a:t> comparado com </a:t>
            </a:r>
            <a:r>
              <a:rPr b="1" lang="en" sz="1400">
                <a:solidFill>
                  <a:srgbClr val="FF0000"/>
                </a:solidFill>
              </a:rPr>
              <a:t>indivíduos neurotípicos</a:t>
            </a:r>
            <a:r>
              <a:rPr b="1" lang="en" sz="1400"/>
              <a:t> (cérebro)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979" name="Google Shape;979;g3a0e8493772_0_1207"/>
          <p:cNvSpPr txBox="1"/>
          <p:nvPr>
            <p:ph idx="4294967295" type="body"/>
          </p:nvPr>
        </p:nvSpPr>
        <p:spPr>
          <a:xfrm>
            <a:off x="203475" y="4541475"/>
            <a:ext cx="49062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100"/>
              <a:t>Predomínio de genes no </a:t>
            </a:r>
            <a:r>
              <a:rPr b="1" lang="en" sz="1100"/>
              <a:t>Chr15</a:t>
            </a:r>
            <a:endParaRPr b="1"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g3a0e8493772_0_1272" title="selected_plot_TEA feminino x TEA masculin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701" y="1076325"/>
            <a:ext cx="4311474" cy="3233626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g3a0e8493772_0_1272"/>
          <p:cNvSpPr txBox="1"/>
          <p:nvPr>
            <p:ph idx="1" type="subTitle"/>
          </p:nvPr>
        </p:nvSpPr>
        <p:spPr>
          <a:xfrm>
            <a:off x="230550" y="11760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3. Genes diferencialmente expressos em todos os grupos </a:t>
            </a:r>
            <a:r>
              <a:rPr b="1" lang="en" sz="1800">
                <a:solidFill>
                  <a:srgbClr val="CC0000"/>
                </a:solidFill>
              </a:rPr>
              <a:t>(neurodivergentes vs neurotípicos)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986" name="Google Shape;986;g3a0e8493772_0_1272"/>
          <p:cNvSpPr txBox="1"/>
          <p:nvPr>
            <p:ph idx="4294967295" type="body"/>
          </p:nvPr>
        </p:nvSpPr>
        <p:spPr>
          <a:xfrm>
            <a:off x="5938025" y="2948175"/>
            <a:ext cx="2729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Nenhum dos genes possui associação reportada na literatura com TEA</a:t>
            </a:r>
            <a:endParaRPr sz="1400"/>
          </a:p>
        </p:txBody>
      </p:sp>
      <p:sp>
        <p:nvSpPr>
          <p:cNvPr id="987" name="Google Shape;987;g3a0e8493772_0_1272"/>
          <p:cNvSpPr txBox="1"/>
          <p:nvPr>
            <p:ph idx="4294967295" type="body"/>
          </p:nvPr>
        </p:nvSpPr>
        <p:spPr>
          <a:xfrm>
            <a:off x="6099475" y="1590913"/>
            <a:ext cx="981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>
                <a:solidFill>
                  <a:srgbClr val="FF0000"/>
                </a:solidFill>
              </a:rPr>
              <a:t>9</a:t>
            </a:r>
            <a:r>
              <a:rPr lang="en" sz="1300"/>
              <a:t> genes </a:t>
            </a:r>
            <a:endParaRPr sz="1300"/>
          </a:p>
        </p:txBody>
      </p:sp>
      <p:sp>
        <p:nvSpPr>
          <p:cNvPr id="988" name="Google Shape;988;g3a0e8493772_0_1272"/>
          <p:cNvSpPr txBox="1"/>
          <p:nvPr>
            <p:ph idx="4294967295" type="body"/>
          </p:nvPr>
        </p:nvSpPr>
        <p:spPr>
          <a:xfrm>
            <a:off x="7340225" y="1198663"/>
            <a:ext cx="1312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down-regulados</a:t>
            </a:r>
            <a:endParaRPr b="1"/>
          </a:p>
        </p:txBody>
      </p:sp>
      <p:sp>
        <p:nvSpPr>
          <p:cNvPr id="989" name="Google Shape;989;g3a0e8493772_0_1272"/>
          <p:cNvSpPr/>
          <p:nvPr/>
        </p:nvSpPr>
        <p:spPr>
          <a:xfrm rot="5400000">
            <a:off x="8520725" y="1185863"/>
            <a:ext cx="2709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90" name="Google Shape;990;g3a0e8493772_0_1272"/>
          <p:cNvSpPr txBox="1"/>
          <p:nvPr>
            <p:ph idx="4294967295" type="body"/>
          </p:nvPr>
        </p:nvSpPr>
        <p:spPr>
          <a:xfrm>
            <a:off x="5952450" y="1198663"/>
            <a:ext cx="1312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up-regulados</a:t>
            </a:r>
            <a:endParaRPr b="1"/>
          </a:p>
        </p:txBody>
      </p:sp>
      <p:sp>
        <p:nvSpPr>
          <p:cNvPr id="991" name="Google Shape;991;g3a0e8493772_0_1272"/>
          <p:cNvSpPr/>
          <p:nvPr/>
        </p:nvSpPr>
        <p:spPr>
          <a:xfrm rot="-5400000">
            <a:off x="6947350" y="1185863"/>
            <a:ext cx="2709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992" name="Google Shape;992;g3a0e8493772_0_1272"/>
          <p:cNvCxnSpPr/>
          <p:nvPr/>
        </p:nvCxnSpPr>
        <p:spPr>
          <a:xfrm>
            <a:off x="7295825" y="1338388"/>
            <a:ext cx="13500" cy="15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93" name="Google Shape;993;g3a0e8493772_0_1272"/>
          <p:cNvSpPr txBox="1"/>
          <p:nvPr>
            <p:ph idx="4294967295" type="body"/>
          </p:nvPr>
        </p:nvSpPr>
        <p:spPr>
          <a:xfrm>
            <a:off x="7524375" y="1590913"/>
            <a:ext cx="981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>
                <a:solidFill>
                  <a:srgbClr val="FF0000"/>
                </a:solidFill>
              </a:rPr>
              <a:t>12</a:t>
            </a:r>
            <a:r>
              <a:rPr lang="en" sz="1300"/>
              <a:t> genes </a:t>
            </a:r>
            <a:endParaRPr sz="1300"/>
          </a:p>
        </p:txBody>
      </p:sp>
      <p:sp>
        <p:nvSpPr>
          <p:cNvPr id="994" name="Google Shape;994;g3a0e8493772_0_1272"/>
          <p:cNvSpPr txBox="1"/>
          <p:nvPr>
            <p:ph idx="4294967295" type="body"/>
          </p:nvPr>
        </p:nvSpPr>
        <p:spPr>
          <a:xfrm>
            <a:off x="5299250" y="4326975"/>
            <a:ext cx="3749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FF0000"/>
                </a:solidFill>
              </a:rPr>
              <a:t>TEA feminino</a:t>
            </a:r>
            <a:r>
              <a:rPr b="1" lang="en" sz="1400"/>
              <a:t> comparado com </a:t>
            </a:r>
            <a:r>
              <a:rPr b="1" lang="en" sz="1400">
                <a:solidFill>
                  <a:srgbClr val="FF0000"/>
                </a:solidFill>
              </a:rPr>
              <a:t>TEA masculino</a:t>
            </a:r>
            <a:r>
              <a:rPr b="1" lang="en" sz="1400"/>
              <a:t> (cérebro)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995" name="Google Shape;995;g3a0e8493772_0_1272"/>
          <p:cNvSpPr txBox="1"/>
          <p:nvPr>
            <p:ph idx="4294967295" type="body"/>
          </p:nvPr>
        </p:nvSpPr>
        <p:spPr>
          <a:xfrm>
            <a:off x="203475" y="4541475"/>
            <a:ext cx="49062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100"/>
              <a:t>Predomínio de genes no </a:t>
            </a:r>
            <a:r>
              <a:rPr b="1" lang="en" sz="1100"/>
              <a:t>Chr1</a:t>
            </a:r>
            <a:endParaRPr b="1" sz="1100"/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g3a0e8493772_0_1431" title="plot_Somente TEA feminino x TEA masculin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152" y="929452"/>
            <a:ext cx="4379451" cy="32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g3a0e8493772_0_1431"/>
          <p:cNvSpPr txBox="1"/>
          <p:nvPr>
            <p:ph idx="1" type="subTitle"/>
          </p:nvPr>
        </p:nvSpPr>
        <p:spPr>
          <a:xfrm>
            <a:off x="230550" y="11760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4. Genes diferencialmente expressos somente em </a:t>
            </a:r>
            <a:r>
              <a:rPr b="1" lang="en" sz="1800">
                <a:solidFill>
                  <a:srgbClr val="CC0000"/>
                </a:solidFill>
              </a:rPr>
              <a:t>neurodivergentes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02" name="Google Shape;1002;g3a0e8493772_0_1431"/>
          <p:cNvSpPr txBox="1"/>
          <p:nvPr>
            <p:ph idx="4294967295" type="body"/>
          </p:nvPr>
        </p:nvSpPr>
        <p:spPr>
          <a:xfrm>
            <a:off x="5938025" y="2948175"/>
            <a:ext cx="2729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Nenhum dos genes possui associação reportada na literatura com TEA</a:t>
            </a:r>
            <a:endParaRPr sz="1400"/>
          </a:p>
        </p:txBody>
      </p:sp>
      <p:sp>
        <p:nvSpPr>
          <p:cNvPr id="1003" name="Google Shape;1003;g3a0e8493772_0_1431"/>
          <p:cNvSpPr txBox="1"/>
          <p:nvPr>
            <p:ph idx="4294967295" type="body"/>
          </p:nvPr>
        </p:nvSpPr>
        <p:spPr>
          <a:xfrm>
            <a:off x="6099475" y="1590913"/>
            <a:ext cx="981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>
                <a:solidFill>
                  <a:srgbClr val="FF0000"/>
                </a:solidFill>
              </a:rPr>
              <a:t>3</a:t>
            </a:r>
            <a:r>
              <a:rPr lang="en" sz="1300"/>
              <a:t> genes </a:t>
            </a:r>
            <a:endParaRPr sz="1300"/>
          </a:p>
        </p:txBody>
      </p:sp>
      <p:sp>
        <p:nvSpPr>
          <p:cNvPr id="1004" name="Google Shape;1004;g3a0e8493772_0_1431"/>
          <p:cNvSpPr txBox="1"/>
          <p:nvPr>
            <p:ph idx="4294967295" type="body"/>
          </p:nvPr>
        </p:nvSpPr>
        <p:spPr>
          <a:xfrm>
            <a:off x="7340225" y="1198663"/>
            <a:ext cx="1312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down-regulados</a:t>
            </a:r>
            <a:endParaRPr b="1"/>
          </a:p>
        </p:txBody>
      </p:sp>
      <p:sp>
        <p:nvSpPr>
          <p:cNvPr id="1005" name="Google Shape;1005;g3a0e8493772_0_1431"/>
          <p:cNvSpPr/>
          <p:nvPr/>
        </p:nvSpPr>
        <p:spPr>
          <a:xfrm rot="5400000">
            <a:off x="8520725" y="1185863"/>
            <a:ext cx="2709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06" name="Google Shape;1006;g3a0e8493772_0_1431"/>
          <p:cNvSpPr txBox="1"/>
          <p:nvPr>
            <p:ph idx="4294967295" type="body"/>
          </p:nvPr>
        </p:nvSpPr>
        <p:spPr>
          <a:xfrm>
            <a:off x="5952450" y="1198663"/>
            <a:ext cx="1312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up-regulados</a:t>
            </a:r>
            <a:endParaRPr b="1"/>
          </a:p>
        </p:txBody>
      </p:sp>
      <p:sp>
        <p:nvSpPr>
          <p:cNvPr id="1007" name="Google Shape;1007;g3a0e8493772_0_1431"/>
          <p:cNvSpPr/>
          <p:nvPr/>
        </p:nvSpPr>
        <p:spPr>
          <a:xfrm rot="-5400000">
            <a:off x="6947350" y="1185863"/>
            <a:ext cx="270900" cy="23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08" name="Google Shape;1008;g3a0e8493772_0_1431"/>
          <p:cNvCxnSpPr/>
          <p:nvPr/>
        </p:nvCxnSpPr>
        <p:spPr>
          <a:xfrm>
            <a:off x="7295825" y="1338388"/>
            <a:ext cx="13500" cy="15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09" name="Google Shape;1009;g3a0e8493772_0_1431"/>
          <p:cNvSpPr txBox="1"/>
          <p:nvPr>
            <p:ph idx="4294967295" type="body"/>
          </p:nvPr>
        </p:nvSpPr>
        <p:spPr>
          <a:xfrm>
            <a:off x="7524375" y="1590913"/>
            <a:ext cx="9813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300">
                <a:solidFill>
                  <a:srgbClr val="FF0000"/>
                </a:solidFill>
              </a:rPr>
              <a:t>1</a:t>
            </a:r>
            <a:r>
              <a:rPr lang="en" sz="1300"/>
              <a:t> gene </a:t>
            </a:r>
            <a:endParaRPr sz="1300"/>
          </a:p>
        </p:txBody>
      </p:sp>
      <p:sp>
        <p:nvSpPr>
          <p:cNvPr id="1010" name="Google Shape;1010;g3a0e8493772_0_1431"/>
          <p:cNvSpPr txBox="1"/>
          <p:nvPr>
            <p:ph idx="4294967295" type="body"/>
          </p:nvPr>
        </p:nvSpPr>
        <p:spPr>
          <a:xfrm>
            <a:off x="5299250" y="4326975"/>
            <a:ext cx="3749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Somente no </a:t>
            </a:r>
            <a:r>
              <a:rPr b="1" lang="en" sz="1400">
                <a:solidFill>
                  <a:srgbClr val="FF0000"/>
                </a:solidFill>
              </a:rPr>
              <a:t>TEA feminino</a:t>
            </a:r>
            <a:r>
              <a:rPr b="1" lang="en" sz="1400"/>
              <a:t> comparado com </a:t>
            </a:r>
            <a:r>
              <a:rPr b="1" lang="en" sz="1400">
                <a:solidFill>
                  <a:srgbClr val="FF0000"/>
                </a:solidFill>
              </a:rPr>
              <a:t>TEA masculino</a:t>
            </a:r>
            <a:r>
              <a:rPr b="1" lang="en" sz="1400"/>
              <a:t> (cérebro)</a:t>
            </a:r>
            <a:endParaRPr b="1" sz="1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1011" name="Google Shape;1011;g3a0e8493772_0_1431"/>
          <p:cNvSpPr txBox="1"/>
          <p:nvPr>
            <p:ph idx="4294967295" type="body"/>
          </p:nvPr>
        </p:nvSpPr>
        <p:spPr>
          <a:xfrm>
            <a:off x="203475" y="4541475"/>
            <a:ext cx="49062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100"/>
              <a:t>OR2L13 </a:t>
            </a:r>
            <a:r>
              <a:rPr b="1" lang="en" sz="1100"/>
              <a:t>(Chr1)</a:t>
            </a:r>
            <a:r>
              <a:rPr lang="en" sz="1100"/>
              <a:t>; AC079140.1 - miRNA </a:t>
            </a:r>
            <a:r>
              <a:rPr b="1" lang="en" sz="1100"/>
              <a:t>(Chr4)</a:t>
            </a:r>
            <a:r>
              <a:rPr lang="en" sz="1100"/>
              <a:t>; CR392039.1 </a:t>
            </a:r>
            <a:r>
              <a:rPr b="1" lang="en" sz="1100"/>
              <a:t>(Chr21)</a:t>
            </a:r>
            <a:r>
              <a:rPr lang="en" sz="1100"/>
              <a:t>; LYVE1 </a:t>
            </a:r>
            <a:r>
              <a:rPr b="1" lang="en" sz="1100"/>
              <a:t>(Chr11)</a:t>
            </a:r>
            <a:endParaRPr b="1" sz="1100"/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a27c3fc49d_0_386"/>
          <p:cNvSpPr txBox="1"/>
          <p:nvPr>
            <p:ph type="ctrTitle"/>
          </p:nvPr>
        </p:nvSpPr>
        <p:spPr>
          <a:xfrm>
            <a:off x="1521250" y="2952300"/>
            <a:ext cx="62433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Análises </a:t>
            </a:r>
            <a:r>
              <a:rPr b="1" lang="en" sz="27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E-MTAB-13871</a:t>
            </a:r>
            <a:r>
              <a:rPr b="1" lang="en" sz="27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b="1" lang="en" sz="27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Sangue</a:t>
            </a:r>
            <a:endParaRPr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7" name="Google Shape;1017;g3a27c3fc49d_0_386"/>
          <p:cNvPicPr preferRelativeResize="0"/>
          <p:nvPr/>
        </p:nvPicPr>
        <p:blipFill rotWithShape="1">
          <a:blip r:embed="rId3">
            <a:alphaModFix/>
          </a:blip>
          <a:srcRect b="23775" l="17543" r="17550" t="23775"/>
          <a:stretch/>
        </p:blipFill>
        <p:spPr>
          <a:xfrm>
            <a:off x="1401925" y="0"/>
            <a:ext cx="6186474" cy="261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g3a27c3fc49d_0_386"/>
          <p:cNvCxnSpPr/>
          <p:nvPr/>
        </p:nvCxnSpPr>
        <p:spPr>
          <a:xfrm flipH="1" rot="10800000">
            <a:off x="215250" y="2616250"/>
            <a:ext cx="87135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a0e8493772_0_1574"/>
          <p:cNvSpPr txBox="1"/>
          <p:nvPr>
            <p:ph idx="1" type="subTitle"/>
          </p:nvPr>
        </p:nvSpPr>
        <p:spPr>
          <a:xfrm>
            <a:off x="230550" y="117600"/>
            <a:ext cx="8682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Genes diferencialmente expressos em todos os grupos </a:t>
            </a:r>
            <a:r>
              <a:rPr b="1" lang="en" sz="1800">
                <a:solidFill>
                  <a:srgbClr val="CC0000"/>
                </a:solidFill>
              </a:rPr>
              <a:t>(neurodivergentes vs neurotípicos) </a:t>
            </a:r>
            <a:endParaRPr b="1" sz="1800">
              <a:solidFill>
                <a:srgbClr val="191919"/>
              </a:solidFill>
            </a:endParaRPr>
          </a:p>
        </p:txBody>
      </p:sp>
      <p:pic>
        <p:nvPicPr>
          <p:cNvPr id="1024" name="Google Shape;1024;g3a0e8493772_0_1574" title="plot_Sangue TEA masculino x controle masculin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25" y="927450"/>
            <a:ext cx="2751825" cy="206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g3a0e8493772_0_1574" title="selected_plot_Sangue TEA feminino x TEA masculin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25" y="2991325"/>
            <a:ext cx="2751834" cy="206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g3a0e8493772_0_1574"/>
          <p:cNvSpPr txBox="1"/>
          <p:nvPr>
            <p:ph idx="4294967295" type="body"/>
          </p:nvPr>
        </p:nvSpPr>
        <p:spPr>
          <a:xfrm>
            <a:off x="4192000" y="4195500"/>
            <a:ext cx="43218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900"/>
              <a:t>Devido ausência de replicatas </a:t>
            </a:r>
            <a:r>
              <a:rPr lang="en" sz="900"/>
              <a:t>biológicas</a:t>
            </a:r>
            <a:r>
              <a:rPr lang="en" sz="900"/>
              <a:t> entre os grupos </a:t>
            </a:r>
            <a:r>
              <a:rPr b="1" lang="en" sz="900">
                <a:solidFill>
                  <a:srgbClr val="FF0000"/>
                </a:solidFill>
              </a:rPr>
              <a:t>TEA feminino </a:t>
            </a:r>
            <a:r>
              <a:rPr lang="en" sz="900">
                <a:solidFill>
                  <a:srgbClr val="191919"/>
                </a:solidFill>
              </a:rPr>
              <a:t>e</a:t>
            </a:r>
            <a:r>
              <a:rPr b="1" lang="en" sz="900">
                <a:solidFill>
                  <a:srgbClr val="FF0000"/>
                </a:solidFill>
              </a:rPr>
              <a:t> Controle feminino</a:t>
            </a:r>
            <a:r>
              <a:rPr lang="en" sz="900"/>
              <a:t>, a análise de significância </a:t>
            </a:r>
            <a:r>
              <a:rPr lang="en" sz="900"/>
              <a:t>estatística</a:t>
            </a:r>
            <a:r>
              <a:rPr lang="en" sz="900"/>
              <a:t> (p-valor) </a:t>
            </a:r>
            <a:r>
              <a:rPr lang="en" sz="900"/>
              <a:t>não pôde</a:t>
            </a:r>
            <a:r>
              <a:rPr lang="en" sz="900"/>
              <a:t> ser realizada. Os resultados reportados refletem apenas a magnitude da </a:t>
            </a:r>
            <a:r>
              <a:rPr lang="en" sz="900"/>
              <a:t>alteração</a:t>
            </a:r>
            <a:r>
              <a:rPr lang="en" sz="900"/>
              <a:t> (Log2 Fold Change) e </a:t>
            </a:r>
            <a:r>
              <a:rPr lang="en" sz="900"/>
              <a:t>não</a:t>
            </a:r>
            <a:r>
              <a:rPr lang="en" sz="900"/>
              <a:t> a confiança </a:t>
            </a:r>
            <a:r>
              <a:rPr lang="en" sz="900"/>
              <a:t>estatística</a:t>
            </a:r>
            <a:r>
              <a:rPr lang="en" sz="900"/>
              <a:t>.</a:t>
            </a:r>
            <a:endParaRPr sz="900"/>
          </a:p>
        </p:txBody>
      </p:sp>
      <p:pic>
        <p:nvPicPr>
          <p:cNvPr id="1027" name="Google Shape;1027;g3a0e8493772_0_1574" title="Data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000" y="758250"/>
            <a:ext cx="4010823" cy="3484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8" name="Google Shape;1028;g3a0e8493772_0_1574"/>
          <p:cNvCxnSpPr/>
          <p:nvPr/>
        </p:nvCxnSpPr>
        <p:spPr>
          <a:xfrm>
            <a:off x="6352600" y="3798138"/>
            <a:ext cx="600" cy="3216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a0e8493772_0_1604"/>
          <p:cNvSpPr txBox="1"/>
          <p:nvPr>
            <p:ph idx="1" type="subTitle"/>
          </p:nvPr>
        </p:nvSpPr>
        <p:spPr>
          <a:xfrm>
            <a:off x="230550" y="117600"/>
            <a:ext cx="8682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Co-expressão entre cérebro e sangue</a:t>
            </a:r>
            <a:endParaRPr b="1" sz="1800">
              <a:solidFill>
                <a:srgbClr val="191919"/>
              </a:solidFill>
            </a:endParaRPr>
          </a:p>
        </p:txBody>
      </p:sp>
      <p:sp>
        <p:nvSpPr>
          <p:cNvPr id="1034" name="Google Shape;1034;g3a0e8493772_0_1604"/>
          <p:cNvSpPr txBox="1"/>
          <p:nvPr>
            <p:ph idx="4294967295" type="body"/>
          </p:nvPr>
        </p:nvSpPr>
        <p:spPr>
          <a:xfrm>
            <a:off x="230550" y="676800"/>
            <a:ext cx="5481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TEA masculino</a:t>
            </a:r>
            <a:r>
              <a:rPr b="1" lang="en" sz="1400"/>
              <a:t> comparado com </a:t>
            </a:r>
            <a:r>
              <a:rPr b="1" lang="en" sz="1400">
                <a:solidFill>
                  <a:srgbClr val="FF0000"/>
                </a:solidFill>
              </a:rPr>
              <a:t>Controle</a:t>
            </a:r>
            <a:r>
              <a:rPr b="1" lang="en" sz="1400">
                <a:solidFill>
                  <a:srgbClr val="FF0000"/>
                </a:solidFill>
              </a:rPr>
              <a:t> masculino</a:t>
            </a:r>
            <a:endParaRPr b="1" sz="1400"/>
          </a:p>
        </p:txBody>
      </p:sp>
      <p:pic>
        <p:nvPicPr>
          <p:cNvPr id="1035" name="Google Shape;1035;g3a0e8493772_0_1604" title="male tea.csv.png"/>
          <p:cNvPicPr preferRelativeResize="0"/>
          <p:nvPr/>
        </p:nvPicPr>
        <p:blipFill rotWithShape="1">
          <a:blip r:embed="rId3">
            <a:alphaModFix/>
          </a:blip>
          <a:srcRect b="6024" l="23773" r="38941" t="7409"/>
          <a:stretch/>
        </p:blipFill>
        <p:spPr>
          <a:xfrm>
            <a:off x="636200" y="1148638"/>
            <a:ext cx="4412549" cy="36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g3a0e8493772_0_1604"/>
          <p:cNvSpPr txBox="1"/>
          <p:nvPr>
            <p:ph idx="4294967295" type="body"/>
          </p:nvPr>
        </p:nvSpPr>
        <p:spPr>
          <a:xfrm>
            <a:off x="676875" y="1565725"/>
            <a:ext cx="859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Sangue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1037" name="Google Shape;1037;g3a0e8493772_0_1604"/>
          <p:cNvSpPr txBox="1"/>
          <p:nvPr>
            <p:ph idx="4294967295" type="body"/>
          </p:nvPr>
        </p:nvSpPr>
        <p:spPr>
          <a:xfrm>
            <a:off x="4889950" y="1089600"/>
            <a:ext cx="859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Cérebro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1038" name="Google Shape;1038;g3a0e8493772_0_1604"/>
          <p:cNvSpPr txBox="1"/>
          <p:nvPr>
            <p:ph idx="4294967295" type="body"/>
          </p:nvPr>
        </p:nvSpPr>
        <p:spPr>
          <a:xfrm>
            <a:off x="5289225" y="2336200"/>
            <a:ext cx="2729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/>
              <a:t>Não há </a:t>
            </a:r>
            <a:r>
              <a:rPr b="1" lang="en"/>
              <a:t>intersecção</a:t>
            </a:r>
            <a:r>
              <a:rPr b="1" lang="en"/>
              <a:t> de genes mais ou menos expressos entre amostras de cérebro e sangue!</a:t>
            </a:r>
            <a:endParaRPr b="1"/>
          </a:p>
        </p:txBody>
      </p:sp>
      <p:sp>
        <p:nvSpPr>
          <p:cNvPr id="1039" name="Google Shape;1039;g3a0e8493772_0_1604"/>
          <p:cNvSpPr txBox="1"/>
          <p:nvPr>
            <p:ph idx="4294967295" type="body"/>
          </p:nvPr>
        </p:nvSpPr>
        <p:spPr>
          <a:xfrm>
            <a:off x="0" y="4859325"/>
            <a:ext cx="7823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800"/>
              <a:t>Os nós representam os genes. O tamanho e coloração dos nós indicam a variação de log2 fold change. As arestas representam o tipo de amostra onde o gene foi identificado.</a:t>
            </a:r>
            <a:endParaRPr sz="800"/>
          </a:p>
        </p:txBody>
      </p:sp>
      <p:pic>
        <p:nvPicPr>
          <p:cNvPr id="1040" name="Google Shape;1040;g3a0e8493772_0_1604"/>
          <p:cNvPicPr preferRelativeResize="0"/>
          <p:nvPr/>
        </p:nvPicPr>
        <p:blipFill rotWithShape="1">
          <a:blip r:embed="rId4">
            <a:alphaModFix/>
          </a:blip>
          <a:srcRect b="0" l="0" r="0" t="16541"/>
          <a:stretch/>
        </p:blipFill>
        <p:spPr>
          <a:xfrm>
            <a:off x="7822989" y="4650050"/>
            <a:ext cx="1273610" cy="4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g3a109a6052c_0_5" title="female ctrl.csv.png"/>
          <p:cNvPicPr preferRelativeResize="0"/>
          <p:nvPr/>
        </p:nvPicPr>
        <p:blipFill rotWithShape="1">
          <a:blip r:embed="rId3">
            <a:alphaModFix/>
          </a:blip>
          <a:srcRect b="0" l="18427" r="37455" t="0"/>
          <a:stretch/>
        </p:blipFill>
        <p:spPr>
          <a:xfrm>
            <a:off x="629400" y="997150"/>
            <a:ext cx="3259489" cy="39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g3a109a6052c_0_5"/>
          <p:cNvSpPr txBox="1"/>
          <p:nvPr>
            <p:ph idx="1" type="subTitle"/>
          </p:nvPr>
        </p:nvSpPr>
        <p:spPr>
          <a:xfrm>
            <a:off x="230550" y="117600"/>
            <a:ext cx="8682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Co-expressão entre cérebro e sangue</a:t>
            </a:r>
            <a:endParaRPr b="1" sz="1800">
              <a:solidFill>
                <a:srgbClr val="191919"/>
              </a:solidFill>
            </a:endParaRPr>
          </a:p>
        </p:txBody>
      </p:sp>
      <p:sp>
        <p:nvSpPr>
          <p:cNvPr id="1047" name="Google Shape;1047;g3a109a6052c_0_5"/>
          <p:cNvSpPr txBox="1"/>
          <p:nvPr>
            <p:ph idx="4294967295" type="body"/>
          </p:nvPr>
        </p:nvSpPr>
        <p:spPr>
          <a:xfrm>
            <a:off x="230550" y="676800"/>
            <a:ext cx="5481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TEA feminino</a:t>
            </a:r>
            <a:r>
              <a:rPr b="1" lang="en" sz="1400"/>
              <a:t> comparado com </a:t>
            </a:r>
            <a:r>
              <a:rPr b="1" lang="en" sz="1400">
                <a:solidFill>
                  <a:srgbClr val="FF0000"/>
                </a:solidFill>
              </a:rPr>
              <a:t>Controle feminino</a:t>
            </a:r>
            <a:endParaRPr b="1" sz="1400"/>
          </a:p>
        </p:txBody>
      </p:sp>
      <p:sp>
        <p:nvSpPr>
          <p:cNvPr id="1048" name="Google Shape;1048;g3a109a6052c_0_5"/>
          <p:cNvSpPr txBox="1"/>
          <p:nvPr>
            <p:ph idx="4294967295" type="body"/>
          </p:nvPr>
        </p:nvSpPr>
        <p:spPr>
          <a:xfrm>
            <a:off x="446750" y="1173175"/>
            <a:ext cx="859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Sangue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1049" name="Google Shape;1049;g3a109a6052c_0_5"/>
          <p:cNvSpPr txBox="1"/>
          <p:nvPr>
            <p:ph idx="4294967295" type="body"/>
          </p:nvPr>
        </p:nvSpPr>
        <p:spPr>
          <a:xfrm>
            <a:off x="1049100" y="4556875"/>
            <a:ext cx="859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Cérebro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1050" name="Google Shape;1050;g3a109a6052c_0_5"/>
          <p:cNvSpPr txBox="1"/>
          <p:nvPr>
            <p:ph idx="4294967295" type="body"/>
          </p:nvPr>
        </p:nvSpPr>
        <p:spPr>
          <a:xfrm>
            <a:off x="6184350" y="1173180"/>
            <a:ext cx="27291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Intersecção para os genes: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ARC </a:t>
            </a:r>
            <a:r>
              <a:rPr lang="en"/>
              <a:t>(Chr8)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FAM153CP </a:t>
            </a:r>
            <a:r>
              <a:rPr lang="en"/>
              <a:t>(Chr5)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XRRA1 </a:t>
            </a:r>
            <a:r>
              <a:rPr lang="en"/>
              <a:t>(Chr11)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Y_RNA </a:t>
            </a:r>
            <a:r>
              <a:rPr lang="en"/>
              <a:t>(Chr10) </a:t>
            </a:r>
            <a:endParaRPr sz="1000"/>
          </a:p>
        </p:txBody>
      </p:sp>
      <p:pic>
        <p:nvPicPr>
          <p:cNvPr id="1051" name="Google Shape;1051;g3a109a6052c_0_5" title="Captura de Tela (48).png"/>
          <p:cNvPicPr preferRelativeResize="0"/>
          <p:nvPr/>
        </p:nvPicPr>
        <p:blipFill rotWithShape="1">
          <a:blip r:embed="rId4">
            <a:alphaModFix/>
          </a:blip>
          <a:srcRect b="13417" l="30126" r="33755" t="14676"/>
          <a:stretch/>
        </p:blipFill>
        <p:spPr>
          <a:xfrm>
            <a:off x="3888900" y="2138050"/>
            <a:ext cx="1989749" cy="22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3a109a6052c_0_5"/>
          <p:cNvSpPr/>
          <p:nvPr/>
        </p:nvSpPr>
        <p:spPr>
          <a:xfrm>
            <a:off x="1962650" y="3681650"/>
            <a:ext cx="859500" cy="97470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3" name="Google Shape;1053;g3a109a6052c_0_5"/>
          <p:cNvSpPr/>
          <p:nvPr/>
        </p:nvSpPr>
        <p:spPr>
          <a:xfrm>
            <a:off x="3888900" y="2138050"/>
            <a:ext cx="1989900" cy="222840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54" name="Google Shape;1054;g3a109a6052c_0_5"/>
          <p:cNvCxnSpPr/>
          <p:nvPr/>
        </p:nvCxnSpPr>
        <p:spPr>
          <a:xfrm flipH="1" rot="10800000">
            <a:off x="2822150" y="2138050"/>
            <a:ext cx="1055700" cy="15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g3a109a6052c_0_5"/>
          <p:cNvCxnSpPr/>
          <p:nvPr/>
        </p:nvCxnSpPr>
        <p:spPr>
          <a:xfrm flipH="1" rot="10800000">
            <a:off x="2822150" y="4371950"/>
            <a:ext cx="1062600" cy="2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6" name="Google Shape;1056;g3a109a6052c_0_5"/>
          <p:cNvSpPr txBox="1"/>
          <p:nvPr>
            <p:ph idx="4294967295" type="body"/>
          </p:nvPr>
        </p:nvSpPr>
        <p:spPr>
          <a:xfrm>
            <a:off x="6184350" y="2643638"/>
            <a:ext cx="24174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ARC, FAM153CP, XRRA1: </a:t>
            </a:r>
            <a:r>
              <a:rPr i="1" lang="en">
                <a:solidFill>
                  <a:srgbClr val="CC0000"/>
                </a:solidFill>
              </a:rPr>
              <a:t>up-regulados</a:t>
            </a:r>
            <a:r>
              <a:rPr lang="en"/>
              <a:t> no cérebro e </a:t>
            </a:r>
            <a:r>
              <a:rPr i="1" lang="en">
                <a:solidFill>
                  <a:srgbClr val="0000FF"/>
                </a:solidFill>
              </a:rPr>
              <a:t>down-regulados</a:t>
            </a:r>
            <a:r>
              <a:rPr lang="en"/>
              <a:t> no sangue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Y_RNA: </a:t>
            </a:r>
            <a:r>
              <a:rPr i="1" lang="en">
                <a:solidFill>
                  <a:srgbClr val="CC0000"/>
                </a:solidFill>
              </a:rPr>
              <a:t>up-regulado</a:t>
            </a:r>
            <a:r>
              <a:rPr lang="en"/>
              <a:t> em ambas amostras </a:t>
            </a:r>
            <a:endParaRPr sz="1000"/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a109a6052c_0_21"/>
          <p:cNvSpPr txBox="1"/>
          <p:nvPr>
            <p:ph idx="1" type="subTitle"/>
          </p:nvPr>
        </p:nvSpPr>
        <p:spPr>
          <a:xfrm>
            <a:off x="230550" y="117600"/>
            <a:ext cx="8682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Co-expressão entre cérebro e sangue</a:t>
            </a:r>
            <a:endParaRPr b="1" sz="1800">
              <a:solidFill>
                <a:srgbClr val="191919"/>
              </a:solidFill>
            </a:endParaRPr>
          </a:p>
        </p:txBody>
      </p:sp>
      <p:sp>
        <p:nvSpPr>
          <p:cNvPr id="1062" name="Google Shape;1062;g3a109a6052c_0_21"/>
          <p:cNvSpPr txBox="1"/>
          <p:nvPr>
            <p:ph idx="4294967295" type="body"/>
          </p:nvPr>
        </p:nvSpPr>
        <p:spPr>
          <a:xfrm>
            <a:off x="230550" y="676800"/>
            <a:ext cx="5481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TEA feminino</a:t>
            </a:r>
            <a:r>
              <a:rPr b="1" lang="en" sz="1400"/>
              <a:t> comparado com </a:t>
            </a:r>
            <a:r>
              <a:rPr b="1" lang="en" sz="1400">
                <a:solidFill>
                  <a:srgbClr val="FF0000"/>
                </a:solidFill>
              </a:rPr>
              <a:t>Controle feminino</a:t>
            </a:r>
            <a:endParaRPr b="1" sz="1400"/>
          </a:p>
        </p:txBody>
      </p:sp>
      <p:grpSp>
        <p:nvGrpSpPr>
          <p:cNvPr id="1063" name="Google Shape;1063;g3a109a6052c_0_21"/>
          <p:cNvGrpSpPr/>
          <p:nvPr/>
        </p:nvGrpSpPr>
        <p:grpSpPr>
          <a:xfrm>
            <a:off x="1580908" y="2447217"/>
            <a:ext cx="3595037" cy="2696271"/>
            <a:chOff x="729526" y="1942349"/>
            <a:chExt cx="4131277" cy="3098450"/>
          </a:xfrm>
        </p:grpSpPr>
        <p:pic>
          <p:nvPicPr>
            <p:cNvPr id="1064" name="Google Shape;1064;g3a109a6052c_0_21" title="WP4539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9526" y="1942349"/>
              <a:ext cx="4131277" cy="309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5" name="Google Shape;1065;g3a109a6052c_0_21"/>
            <p:cNvSpPr/>
            <p:nvPr/>
          </p:nvSpPr>
          <p:spPr>
            <a:xfrm>
              <a:off x="3810250" y="2334875"/>
              <a:ext cx="209700" cy="74400"/>
            </a:xfrm>
            <a:prstGeom prst="rect">
              <a:avLst/>
            </a:prstGeom>
            <a:noFill/>
            <a:ln cap="flat" cmpd="sng" w="83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550" lIns="79550" spcFirstLastPara="1" rIns="79550" wrap="square" tIns="79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8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066" name="Google Shape;1066;g3a109a6052c_0_21"/>
          <p:cNvSpPr txBox="1"/>
          <p:nvPr/>
        </p:nvSpPr>
        <p:spPr>
          <a:xfrm>
            <a:off x="73050" y="3472113"/>
            <a:ext cx="15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Synaptic signaling associated with autism spectrum disorder</a:t>
            </a:r>
            <a:endParaRPr b="1" sz="1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67" name="Google Shape;1067;g3a109a6052c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75" y="4808243"/>
            <a:ext cx="859500" cy="2625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8" name="Google Shape;1068;g3a109a6052c_0_21"/>
          <p:cNvCxnSpPr/>
          <p:nvPr/>
        </p:nvCxnSpPr>
        <p:spPr>
          <a:xfrm rot="-5400000">
            <a:off x="1750525" y="3712763"/>
            <a:ext cx="600" cy="3216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069" name="Google Shape;1069;g3a109a6052c_0_21" title="WP4875.png"/>
          <p:cNvPicPr preferRelativeResize="0"/>
          <p:nvPr/>
        </p:nvPicPr>
        <p:blipFill rotWithShape="1">
          <a:blip r:embed="rId5">
            <a:alphaModFix/>
          </a:blip>
          <a:srcRect b="0" l="12184" r="13790" t="0"/>
          <a:stretch/>
        </p:blipFill>
        <p:spPr>
          <a:xfrm>
            <a:off x="5061713" y="1198850"/>
            <a:ext cx="3893115" cy="3944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3a109a6052c_0_21"/>
          <p:cNvSpPr txBox="1"/>
          <p:nvPr/>
        </p:nvSpPr>
        <p:spPr>
          <a:xfrm>
            <a:off x="6062525" y="381588"/>
            <a:ext cx="184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" sz="1000">
                <a:solidFill>
                  <a:srgbClr val="111111"/>
                </a:solidFill>
                <a:highlight>
                  <a:srgbClr val="FDFDFD"/>
                </a:highlight>
                <a:latin typeface="Barlow"/>
                <a:ea typeface="Barlow"/>
                <a:cs typeface="Barlow"/>
                <a:sym typeface="Barlow"/>
              </a:rPr>
              <a:t>Disruption of postsynaptic signaling by </a:t>
            </a:r>
            <a:r>
              <a:rPr b="1" lang="en" sz="1000">
                <a:solidFill>
                  <a:srgbClr val="111111"/>
                </a:solidFill>
                <a:highlight>
                  <a:srgbClr val="FDFDFD"/>
                </a:highlight>
                <a:latin typeface="Barlow"/>
                <a:ea typeface="Barlow"/>
                <a:cs typeface="Barlow"/>
                <a:sym typeface="Barlow"/>
              </a:rPr>
              <a:t>copy number variations</a:t>
            </a:r>
            <a:endParaRPr b="1" sz="1000">
              <a:solidFill>
                <a:srgbClr val="111111"/>
              </a:solidFill>
              <a:highlight>
                <a:srgbClr val="FDFDFD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71" name="Google Shape;1071;g3a109a6052c_0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9269" y="4625997"/>
            <a:ext cx="2064728" cy="5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g3a109a6052c_0_21"/>
          <p:cNvCxnSpPr/>
          <p:nvPr/>
        </p:nvCxnSpPr>
        <p:spPr>
          <a:xfrm>
            <a:off x="7031625" y="1198850"/>
            <a:ext cx="600" cy="3216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73" name="Google Shape;1073;g3a109a6052c_0_21"/>
          <p:cNvSpPr txBox="1"/>
          <p:nvPr>
            <p:ph idx="4294967295" type="body"/>
          </p:nvPr>
        </p:nvSpPr>
        <p:spPr>
          <a:xfrm>
            <a:off x="709225" y="1198850"/>
            <a:ext cx="36561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ARC: </a:t>
            </a:r>
            <a:r>
              <a:rPr lang="en"/>
              <a:t>promissor como </a:t>
            </a:r>
            <a:r>
              <a:rPr lang="en">
                <a:solidFill>
                  <a:srgbClr val="CC0000"/>
                </a:solidFill>
              </a:rPr>
              <a:t>biomarcador de TEA feminino</a:t>
            </a:r>
            <a:r>
              <a:rPr lang="en"/>
              <a:t>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Participa de vias relacionadas ao autismo e outros processos de regulação </a:t>
            </a:r>
            <a:r>
              <a:rPr lang="en"/>
              <a:t>sináptica em transtornos como esquizofrenia, estresse e ansiedade.</a:t>
            </a:r>
            <a:endParaRPr sz="1000"/>
          </a:p>
        </p:txBody>
      </p:sp>
      <p:sp>
        <p:nvSpPr>
          <p:cNvPr id="1074" name="Google Shape;1074;g3a109a6052c_0_21"/>
          <p:cNvSpPr/>
          <p:nvPr/>
        </p:nvSpPr>
        <p:spPr>
          <a:xfrm>
            <a:off x="5651075" y="2826150"/>
            <a:ext cx="289200" cy="77100"/>
          </a:xfrm>
          <a:prstGeom prst="rect">
            <a:avLst/>
          </a:prstGeom>
          <a:noFill/>
          <a:ln cap="flat" cmpd="sng" w="8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550" lIns="79550" spcFirstLastPara="1" rIns="79550" wrap="square" tIns="79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8">
              <a:highlight>
                <a:srgbClr val="FF0000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5" name="Google Shape;1075;g3a109a6052c_0_21"/>
          <p:cNvSpPr/>
          <p:nvPr/>
        </p:nvSpPr>
        <p:spPr>
          <a:xfrm>
            <a:off x="6263675" y="3835025"/>
            <a:ext cx="355200" cy="77100"/>
          </a:xfrm>
          <a:prstGeom prst="rect">
            <a:avLst/>
          </a:prstGeom>
          <a:noFill/>
          <a:ln cap="flat" cmpd="sng" w="8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550" lIns="79550" spcFirstLastPara="1" rIns="79550" wrap="square" tIns="79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8">
              <a:highlight>
                <a:srgbClr val="FF0000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6" name="Google Shape;1076;g3a109a6052c_0_21"/>
          <p:cNvSpPr/>
          <p:nvPr/>
        </p:nvSpPr>
        <p:spPr>
          <a:xfrm>
            <a:off x="6854325" y="3835025"/>
            <a:ext cx="355200" cy="77100"/>
          </a:xfrm>
          <a:prstGeom prst="rect">
            <a:avLst/>
          </a:prstGeom>
          <a:noFill/>
          <a:ln cap="flat" cmpd="sng" w="8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550" lIns="79550" spcFirstLastPara="1" rIns="79550" wrap="square" tIns="79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8">
              <a:highlight>
                <a:srgbClr val="FF0000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7" name="Google Shape;1077;g3a109a6052c_0_21"/>
          <p:cNvSpPr/>
          <p:nvPr/>
        </p:nvSpPr>
        <p:spPr>
          <a:xfrm>
            <a:off x="6527875" y="2630625"/>
            <a:ext cx="355200" cy="77100"/>
          </a:xfrm>
          <a:prstGeom prst="rect">
            <a:avLst/>
          </a:prstGeom>
          <a:noFill/>
          <a:ln cap="flat" cmpd="sng" w="8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550" lIns="79550" spcFirstLastPara="1" rIns="79550" wrap="square" tIns="79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8">
              <a:highlight>
                <a:srgbClr val="FF0000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a143a5cc3d_0_15"/>
          <p:cNvSpPr txBox="1"/>
          <p:nvPr>
            <p:ph idx="1" type="subTitle"/>
          </p:nvPr>
        </p:nvSpPr>
        <p:spPr>
          <a:xfrm>
            <a:off x="230550" y="117600"/>
            <a:ext cx="8682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Co-expressão entre cérebro e sangue</a:t>
            </a:r>
            <a:endParaRPr b="1" sz="1800">
              <a:solidFill>
                <a:srgbClr val="191919"/>
              </a:solidFill>
            </a:endParaRPr>
          </a:p>
        </p:txBody>
      </p:sp>
      <p:sp>
        <p:nvSpPr>
          <p:cNvPr id="1083" name="Google Shape;1083;g3a143a5cc3d_0_15"/>
          <p:cNvSpPr txBox="1"/>
          <p:nvPr>
            <p:ph idx="4294967295" type="body"/>
          </p:nvPr>
        </p:nvSpPr>
        <p:spPr>
          <a:xfrm>
            <a:off x="230550" y="676800"/>
            <a:ext cx="5481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FF0000"/>
                </a:solidFill>
              </a:rPr>
              <a:t>TEA feminino</a:t>
            </a:r>
            <a:r>
              <a:rPr b="1" lang="en" sz="1400"/>
              <a:t> comparado com </a:t>
            </a:r>
            <a:r>
              <a:rPr b="1" lang="en" sz="1400">
                <a:solidFill>
                  <a:srgbClr val="FF0000"/>
                </a:solidFill>
              </a:rPr>
              <a:t>TEA masculino</a:t>
            </a:r>
            <a:endParaRPr b="1" sz="1400"/>
          </a:p>
        </p:txBody>
      </p:sp>
      <p:pic>
        <p:nvPicPr>
          <p:cNvPr id="1084" name="Google Shape;1084;g3a143a5cc3d_0_15"/>
          <p:cNvPicPr preferRelativeResize="0"/>
          <p:nvPr/>
        </p:nvPicPr>
        <p:blipFill rotWithShape="1">
          <a:blip r:embed="rId3">
            <a:alphaModFix/>
          </a:blip>
          <a:srcRect b="0" l="0" r="0" t="16541"/>
          <a:stretch/>
        </p:blipFill>
        <p:spPr>
          <a:xfrm>
            <a:off x="7822989" y="4650050"/>
            <a:ext cx="1273610" cy="4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3a143a5cc3d_0_15"/>
          <p:cNvSpPr txBox="1"/>
          <p:nvPr>
            <p:ph idx="4294967295" type="body"/>
          </p:nvPr>
        </p:nvSpPr>
        <p:spPr>
          <a:xfrm>
            <a:off x="0" y="4859325"/>
            <a:ext cx="7823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800"/>
              <a:t>Os nós representam os genes. O tamanho e coloração dos nós indicam a variação de log2 fold change. As arestas representam o tipo de amostra onde o gene foi identificado.</a:t>
            </a:r>
            <a:endParaRPr sz="800"/>
          </a:p>
        </p:txBody>
      </p:sp>
      <p:pic>
        <p:nvPicPr>
          <p:cNvPr id="1086" name="Google Shape;1086;g3a143a5cc3d_0_15" title="tea male female.csv.png"/>
          <p:cNvPicPr preferRelativeResize="0"/>
          <p:nvPr/>
        </p:nvPicPr>
        <p:blipFill rotWithShape="1">
          <a:blip r:embed="rId4">
            <a:alphaModFix/>
          </a:blip>
          <a:srcRect b="0" l="0" r="16261" t="0"/>
          <a:stretch/>
        </p:blipFill>
        <p:spPr>
          <a:xfrm>
            <a:off x="3946050" y="1089600"/>
            <a:ext cx="4862525" cy="346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g3a143a5cc3d_0_15"/>
          <p:cNvSpPr txBox="1"/>
          <p:nvPr>
            <p:ph idx="4294967295" type="body"/>
          </p:nvPr>
        </p:nvSpPr>
        <p:spPr>
          <a:xfrm>
            <a:off x="7992800" y="1237350"/>
            <a:ext cx="859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Sangue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1088" name="Google Shape;1088;g3a143a5cc3d_0_15"/>
          <p:cNvSpPr txBox="1"/>
          <p:nvPr>
            <p:ph idx="4294967295" type="body"/>
          </p:nvPr>
        </p:nvSpPr>
        <p:spPr>
          <a:xfrm>
            <a:off x="3844175" y="4377525"/>
            <a:ext cx="859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Cérebro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1089" name="Google Shape;1089;g3a143a5cc3d_0_15"/>
          <p:cNvSpPr txBox="1"/>
          <p:nvPr>
            <p:ph idx="4294967295" type="body"/>
          </p:nvPr>
        </p:nvSpPr>
        <p:spPr>
          <a:xfrm>
            <a:off x="797200" y="1301777"/>
            <a:ext cx="27291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Intersecção para o gene: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C1QC </a:t>
            </a:r>
            <a:r>
              <a:rPr lang="en"/>
              <a:t>(Chr1)</a:t>
            </a:r>
            <a:endParaRPr sz="1000"/>
          </a:p>
        </p:txBody>
      </p:sp>
      <p:sp>
        <p:nvSpPr>
          <p:cNvPr id="1090" name="Google Shape;1090;g3a143a5cc3d_0_15"/>
          <p:cNvSpPr txBox="1"/>
          <p:nvPr>
            <p:ph idx="4294967295" type="body"/>
          </p:nvPr>
        </p:nvSpPr>
        <p:spPr>
          <a:xfrm>
            <a:off x="689800" y="2079200"/>
            <a:ext cx="2199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FF"/>
                </a:solidFill>
              </a:rPr>
              <a:t>down-regulado</a:t>
            </a:r>
            <a:r>
              <a:rPr lang="en">
                <a:solidFill>
                  <a:srgbClr val="0000FF"/>
                </a:solidFill>
              </a:rPr>
              <a:t> </a:t>
            </a:r>
            <a:r>
              <a:rPr lang="en"/>
              <a:t>no cérebro e </a:t>
            </a:r>
            <a:r>
              <a:rPr i="1" lang="en">
                <a:solidFill>
                  <a:srgbClr val="CC0000"/>
                </a:solidFill>
              </a:rPr>
              <a:t>up-regulado</a:t>
            </a:r>
            <a:r>
              <a:rPr lang="en"/>
              <a:t> no sangue </a:t>
            </a:r>
            <a:endParaRPr sz="1000"/>
          </a:p>
        </p:txBody>
      </p:sp>
      <p:sp>
        <p:nvSpPr>
          <p:cNvPr id="1091" name="Google Shape;1091;g3a143a5cc3d_0_15"/>
          <p:cNvSpPr txBox="1"/>
          <p:nvPr>
            <p:ph idx="4294967295" type="body"/>
          </p:nvPr>
        </p:nvSpPr>
        <p:spPr>
          <a:xfrm>
            <a:off x="5050850" y="3360775"/>
            <a:ext cx="749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C1QC</a:t>
            </a:r>
            <a:endParaRPr b="1" sz="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3a143a5cc3d_0_15"/>
          <p:cNvSpPr txBox="1"/>
          <p:nvPr>
            <p:ph idx="4294967295" type="body"/>
          </p:nvPr>
        </p:nvSpPr>
        <p:spPr>
          <a:xfrm>
            <a:off x="333700" y="2822725"/>
            <a:ext cx="36561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Parte do sistema complemento (sistema imune).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Sem associação com autismo.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Predominante no sangue.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No cérebro, predomina em células da microglia. 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a280170360_0_802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5" name="Google Shape;585;g3a280170360_0_802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Hipóteses</a:t>
            </a:r>
            <a:endParaRPr/>
          </a:p>
        </p:txBody>
      </p:sp>
      <p:sp>
        <p:nvSpPr>
          <p:cNvPr id="586" name="Google Shape;586;g3a280170360_0_802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87" name="Google Shape;587;g3a280170360_0_802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588" name="Google Shape;588;g3a280170360_0_8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g3a280170360_0_802"/>
            <p:cNvSpPr/>
            <p:nvPr/>
          </p:nvSpPr>
          <p:spPr>
            <a:xfrm rot="372207">
              <a:off x="1370767" y="609730"/>
              <a:ext cx="763471" cy="802696"/>
            </a:xfrm>
            <a:prstGeom prst="star10">
              <a:avLst>
                <a:gd fmla="val 18870" name="adj"/>
                <a:gd fmla="val 105146" name="h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590" name="Google Shape;590;g3a280170360_0_802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a27c3fc49d_0_392"/>
          <p:cNvSpPr txBox="1"/>
          <p:nvPr>
            <p:ph type="ctrTitle"/>
          </p:nvPr>
        </p:nvSpPr>
        <p:spPr>
          <a:xfrm>
            <a:off x="1521250" y="2952300"/>
            <a:ext cx="62433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Conclusões</a:t>
            </a:r>
            <a:endParaRPr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98" name="Google Shape;1098;g3a27c3fc49d_0_392"/>
          <p:cNvPicPr preferRelativeResize="0"/>
          <p:nvPr/>
        </p:nvPicPr>
        <p:blipFill rotWithShape="1">
          <a:blip r:embed="rId3">
            <a:alphaModFix/>
          </a:blip>
          <a:srcRect b="23775" l="17543" r="17550" t="23775"/>
          <a:stretch/>
        </p:blipFill>
        <p:spPr>
          <a:xfrm>
            <a:off x="1401925" y="0"/>
            <a:ext cx="6186474" cy="261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9" name="Google Shape;1099;g3a27c3fc49d_0_392"/>
          <p:cNvCxnSpPr/>
          <p:nvPr/>
        </p:nvCxnSpPr>
        <p:spPr>
          <a:xfrm flipH="1" rot="10800000">
            <a:off x="215250" y="2616250"/>
            <a:ext cx="87135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a143a5cc3d_0_51"/>
          <p:cNvSpPr txBox="1"/>
          <p:nvPr>
            <p:ph idx="4" type="subTitle"/>
          </p:nvPr>
        </p:nvSpPr>
        <p:spPr>
          <a:xfrm>
            <a:off x="283875" y="715902"/>
            <a:ext cx="81669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1. </a:t>
            </a:r>
            <a:r>
              <a:rPr lang="en" sz="1400"/>
              <a:t>É possível identificar genes centrais e módulos de expressão que diferenciam amostras de neurodivergentes femininos e masculinos? É possível ampliar o escopo de comparação entre neurodivergentes e neurotípicos?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Foi possível criar </a:t>
            </a:r>
            <a:r>
              <a:rPr b="1" lang="en" sz="1400"/>
              <a:t>módulos</a:t>
            </a:r>
            <a:r>
              <a:rPr b="1" lang="en" sz="1400"/>
              <a:t> ou grupos de análise a partir da filtragem dos dados. </a:t>
            </a:r>
            <a:endParaRPr b="1"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Os genes “centrais” para nossas redes, são aqueles que fazem intersecção entre módulos/grupos.</a:t>
            </a:r>
            <a:endParaRPr b="1" sz="1400"/>
          </a:p>
        </p:txBody>
      </p:sp>
      <p:pic>
        <p:nvPicPr>
          <p:cNvPr id="1105" name="Google Shape;1105;g3a143a5cc3d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75" y="3732950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g3a143a5cc3d_0_51"/>
          <p:cNvSpPr txBox="1"/>
          <p:nvPr>
            <p:ph idx="1" type="subTitle"/>
          </p:nvPr>
        </p:nvSpPr>
        <p:spPr>
          <a:xfrm>
            <a:off x="230550" y="192025"/>
            <a:ext cx="8682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O que conseguimos responder:</a:t>
            </a:r>
            <a:endParaRPr b="1" sz="18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a143a5cc3d_0_59"/>
          <p:cNvSpPr txBox="1"/>
          <p:nvPr>
            <p:ph idx="4" type="subTitle"/>
          </p:nvPr>
        </p:nvSpPr>
        <p:spPr>
          <a:xfrm>
            <a:off x="283875" y="715902"/>
            <a:ext cx="81669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2. </a:t>
            </a:r>
            <a:r>
              <a:rPr lang="en" sz="1400"/>
              <a:t>A expressão destes genes centrais, se relaciona com a co-expressão de genes de hormonas sexuais regulados pelo eixo hipotálamo-hipófise de maneira diferencial?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Não encontramos co-expressão de genes centrais identificados com genes de hormonas sexuais. </a:t>
            </a:r>
            <a:endParaRPr b="1"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12" name="Google Shape;1112;g3a143a5cc3d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75" y="3732950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3a143a5cc3d_0_59"/>
          <p:cNvSpPr txBox="1"/>
          <p:nvPr>
            <p:ph idx="1" type="subTitle"/>
          </p:nvPr>
        </p:nvSpPr>
        <p:spPr>
          <a:xfrm>
            <a:off x="230550" y="192025"/>
            <a:ext cx="8682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O que conseguimos responder:</a:t>
            </a:r>
            <a:endParaRPr b="1" sz="18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a143a5cc3d_0_65"/>
          <p:cNvSpPr txBox="1"/>
          <p:nvPr>
            <p:ph idx="4" type="subTitle"/>
          </p:nvPr>
        </p:nvSpPr>
        <p:spPr>
          <a:xfrm>
            <a:off x="283875" y="715902"/>
            <a:ext cx="81669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3. </a:t>
            </a:r>
            <a:r>
              <a:rPr lang="en" sz="1400"/>
              <a:t>Os genes centrais identificados aqui  já foram previamente associados ao TEA?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Sim! Alguns dos genes centrais identificados já foram associados ao TEA! </a:t>
            </a:r>
            <a:endParaRPr b="1"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O que é um bom indicativo de correlação entre a expressão diferencial e a possibilidade de propô-lo como biomarcadores!</a:t>
            </a:r>
            <a:endParaRPr b="1" sz="1400"/>
          </a:p>
        </p:txBody>
      </p:sp>
      <p:pic>
        <p:nvPicPr>
          <p:cNvPr id="1119" name="Google Shape;1119;g3a143a5cc3d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75" y="3732950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g3a143a5cc3d_0_65"/>
          <p:cNvSpPr txBox="1"/>
          <p:nvPr>
            <p:ph idx="1" type="subTitle"/>
          </p:nvPr>
        </p:nvSpPr>
        <p:spPr>
          <a:xfrm>
            <a:off x="230550" y="192025"/>
            <a:ext cx="8682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O que conseguimos responder:</a:t>
            </a:r>
            <a:endParaRPr b="1" sz="18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a143a5cc3d_0_71"/>
          <p:cNvSpPr txBox="1"/>
          <p:nvPr>
            <p:ph idx="4" type="subTitle"/>
          </p:nvPr>
        </p:nvSpPr>
        <p:spPr>
          <a:xfrm>
            <a:off x="283875" y="715902"/>
            <a:ext cx="81669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4. </a:t>
            </a:r>
            <a:r>
              <a:rPr lang="en" sz="1400"/>
              <a:t>Existe correlação entre os genes centrais identificados e a localização cromossomal em X e Y?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Não. A localização dos genes centrais identificados não está enviesada para os cromossomos X e Y. </a:t>
            </a:r>
            <a:endParaRPr b="1"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Observamos uma alta frequência de genes centrais nos cromossomos 15  e 1. </a:t>
            </a:r>
            <a:endParaRPr b="1"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26" name="Google Shape;1126;g3a143a5cc3d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75" y="3732950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g3a143a5cc3d_0_71"/>
          <p:cNvSpPr txBox="1"/>
          <p:nvPr>
            <p:ph idx="1" type="subTitle"/>
          </p:nvPr>
        </p:nvSpPr>
        <p:spPr>
          <a:xfrm>
            <a:off x="230550" y="192025"/>
            <a:ext cx="8682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O que conseguimos responder:</a:t>
            </a:r>
            <a:endParaRPr b="1" sz="18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a143a5cc3d_0_77"/>
          <p:cNvSpPr txBox="1"/>
          <p:nvPr>
            <p:ph idx="4" type="subTitle"/>
          </p:nvPr>
        </p:nvSpPr>
        <p:spPr>
          <a:xfrm>
            <a:off x="283875" y="715902"/>
            <a:ext cx="81669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5</a:t>
            </a:r>
            <a:r>
              <a:rPr lang="en" sz="1400"/>
              <a:t>. Existe correlação entre os genes centrais identificados no cérebro e no sangue? É possível propô-los como biomarcadores?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Sim! Encontramos duas intersecções, mas a mais interessante foi: </a:t>
            </a:r>
            <a:endParaRPr b="1" sz="1400"/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rgbClr val="CC0000"/>
                </a:solidFill>
              </a:rPr>
              <a:t>ARC</a:t>
            </a:r>
            <a:r>
              <a:rPr b="1" lang="en" sz="1400"/>
              <a:t> (para TEA feminino, comparado a indivíduos neurotípicos femininos)</a:t>
            </a:r>
            <a:endParaRPr b="1"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O fold change foi de pelo menos 2x, o que talvez já poderia ser um indicativo de um biomarcador para TEA feminino no sangue?*</a:t>
            </a:r>
            <a:endParaRPr b="1" sz="14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*Mais estudos são necessários, além de um maior número de amostras/replicatas de TEA feminino para avaliar a robustez estatística, o que acabou sendo uma limitação deste estudo.</a:t>
            </a:r>
            <a:endParaRPr sz="1000"/>
          </a:p>
        </p:txBody>
      </p:sp>
      <p:pic>
        <p:nvPicPr>
          <p:cNvPr id="1133" name="Google Shape;1133;g3a143a5cc3d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75" y="3732950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g3a143a5cc3d_0_77"/>
          <p:cNvSpPr txBox="1"/>
          <p:nvPr>
            <p:ph idx="1" type="subTitle"/>
          </p:nvPr>
        </p:nvSpPr>
        <p:spPr>
          <a:xfrm>
            <a:off x="230550" y="192025"/>
            <a:ext cx="8682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900"/>
              <a:t>O que conseguimos responder:</a:t>
            </a:r>
            <a:endParaRPr b="1" sz="18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a27c3fc49d_0_635"/>
          <p:cNvSpPr txBox="1"/>
          <p:nvPr>
            <p:ph type="ctrTitle"/>
          </p:nvPr>
        </p:nvSpPr>
        <p:spPr>
          <a:xfrm>
            <a:off x="1521250" y="2952300"/>
            <a:ext cx="62433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Obrigada!</a:t>
            </a:r>
            <a:endParaRPr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40" name="Google Shape;1140;g3a27c3fc49d_0_635"/>
          <p:cNvPicPr preferRelativeResize="0"/>
          <p:nvPr/>
        </p:nvPicPr>
        <p:blipFill rotWithShape="1">
          <a:blip r:embed="rId3">
            <a:alphaModFix/>
          </a:blip>
          <a:srcRect b="23775" l="17543" r="17550" t="23775"/>
          <a:stretch/>
        </p:blipFill>
        <p:spPr>
          <a:xfrm>
            <a:off x="1401925" y="0"/>
            <a:ext cx="6186474" cy="261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Google Shape;1141;g3a27c3fc49d_0_635"/>
          <p:cNvCxnSpPr/>
          <p:nvPr/>
        </p:nvCxnSpPr>
        <p:spPr>
          <a:xfrm flipH="1" rot="10800000">
            <a:off x="215250" y="2616250"/>
            <a:ext cx="87135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a27c3fc49d_0_641"/>
          <p:cNvSpPr txBox="1"/>
          <p:nvPr>
            <p:ph type="title"/>
          </p:nvPr>
        </p:nvSpPr>
        <p:spPr>
          <a:xfrm>
            <a:off x="346000" y="445025"/>
            <a:ext cx="848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3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Referências</a:t>
            </a:r>
            <a:endParaRPr b="1" sz="2230"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230"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7" name="Google Shape;1147;g3a27c3fc49d_0_641"/>
          <p:cNvSpPr txBox="1"/>
          <p:nvPr>
            <p:ph idx="1" type="body"/>
          </p:nvPr>
        </p:nvSpPr>
        <p:spPr>
          <a:xfrm>
            <a:off x="345775" y="967625"/>
            <a:ext cx="8486400" cy="3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AMERICAN PSYCHIATRIC ASSOCIATION. Manual diagnóstico e estatístico de transtornos mentais: DSM-5. 5. ed. Porto Alegre: Artmed, 2014.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ABRAHAM, Joseph R. et al. Proteomic Investigations of Autism Brain Identify Known and Novel Pathogenetic Processes. Scientific Reports, v. 9, n. 1, art. 13118, 11 sept. 2019. DOI: 10.1038/s41598-019-49533-y.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BOURGERON, Thomas. From the genetic architecture to synaptic plasticity in autism spectrum disorder. Nature Reviews Neuroscience, v. 16, n. 9, p. 551–563, 2015. DOI: 10.1038/nrn3992.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COSTA-MATTIOLI, Mauro; MONTEGGIA, Lisa M. mTOR complexes in neurodevelopmental and neuropsychiatric disorders. Nature Neuroscience, v. 16, n. 11, p. 1537–1543, 2013. DOI: 10.1038/nn.3546.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LIU, Wenlong et al. Integration of Urine Proteomic and Metabolomic Profiling Reveals Novel Insights Into Neuroinflammation in Autism Spectrum Disorder. Frontiers in Psychiatry, v. 13, 2022. DOI: 10.3389/fpsyt.2022.780747.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KONG, Sek Won et al. Characteristics and predictive value of blood transcriptome signature in males with autism spectrum disorders. PLoS ONE, v. 7, n. 12, e49475, dez. 2012. DOI: 10.1371/journal.pone.0049475.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496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PARIKSHAK, Neelroop N.; GANDAL, Michael J.; GESCHWIND, Daniel H. Systems biology and gene networks in neurodevelopmental and neurodegenerative disorders. Nature Reviews Genetics, v. 16, p. 441–458, 2015. DOI: 10.1038/nrg3934.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a280170360_0_1061"/>
          <p:cNvSpPr txBox="1"/>
          <p:nvPr>
            <p:ph idx="4" type="subTitle"/>
          </p:nvPr>
        </p:nvSpPr>
        <p:spPr>
          <a:xfrm>
            <a:off x="597300" y="1381504"/>
            <a:ext cx="8166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Barlow"/>
              <a:buChar char="●"/>
            </a:pPr>
            <a:r>
              <a:rPr b="1" lang="en" sz="13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Partindo do pressuposto de que o TEA é mais diagnosticado em indivíduos masculinos, e costuma ser </a:t>
            </a:r>
            <a:r>
              <a:rPr b="1" lang="en" sz="14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diagnosticado em indivíduos femininos mais tardiamente, queríamos responder se:</a:t>
            </a:r>
            <a:endParaRPr b="1" sz="14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93700" lvl="1" marL="914400" rtl="0" algn="just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○"/>
            </a:pPr>
            <a:r>
              <a:rPr lang="en" sz="14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É possível identificar genes centrais e módulos de expressão que diferenciam amostras de neuro divergentes femininos e masculinos? É possível ampliar o escopo de comparação entre neuro divergentes e neurotípicos?</a:t>
            </a:r>
            <a:endParaRPr sz="14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93700" lvl="1" marL="914400" rtl="0" algn="just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○"/>
            </a:pPr>
            <a:r>
              <a:rPr lang="en" sz="14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 expressão destes genes centrais, se relaciona com a co-expressão de genes de hormonas sexuais regulados pelo eixo hipotálamo-hipófise de maneira diferencial?</a:t>
            </a:r>
            <a:endParaRPr sz="14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93700" lvl="1" marL="914400" rtl="0" algn="just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○"/>
            </a:pPr>
            <a:r>
              <a:rPr lang="en" sz="14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Os genes centrais identificados aqui  já foram previamente associados ao TEA?</a:t>
            </a:r>
            <a:endParaRPr sz="14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93700" lvl="1" marL="914400" rtl="0" algn="just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○"/>
            </a:pPr>
            <a:r>
              <a:rPr lang="en" sz="14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Existe correlação entre os genes centrais identificados e a localização cromossomal em X e Y?</a:t>
            </a:r>
            <a:endParaRPr sz="14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87350" lvl="1" marL="914400" rtl="0" algn="just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Barlow"/>
              <a:buChar char="○"/>
            </a:pPr>
            <a:r>
              <a:rPr lang="en" sz="14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Existe correlação entre o</a:t>
            </a:r>
            <a:r>
              <a:rPr lang="en" sz="13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s genes centrais identificados no cérebro e no sangue? É possível propô-los como biomarcadores?</a:t>
            </a:r>
            <a:endParaRPr sz="13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596" name="Google Shape;596;g3a280170360_0_1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75" y="3732950"/>
            <a:ext cx="1577231" cy="1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a280170360_0_1061"/>
          <p:cNvSpPr/>
          <p:nvPr/>
        </p:nvSpPr>
        <p:spPr>
          <a:xfrm rot="371848">
            <a:off x="1439584" y="4381739"/>
            <a:ext cx="558564" cy="587520"/>
          </a:xfrm>
          <a:prstGeom prst="star10">
            <a:avLst>
              <a:gd fmla="val 17537" name="adj"/>
              <a:gd fmla="val 105146" name="hf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8" name="Google Shape;598;g3a280170360_0_1061"/>
          <p:cNvSpPr txBox="1"/>
          <p:nvPr>
            <p:ph idx="4" type="subTitle"/>
          </p:nvPr>
        </p:nvSpPr>
        <p:spPr>
          <a:xfrm>
            <a:off x="347175" y="119550"/>
            <a:ext cx="8166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Retomando a proposta inicial…</a:t>
            </a:r>
            <a:endParaRPr b="1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a280170360_0_1189"/>
          <p:cNvSpPr/>
          <p:nvPr/>
        </p:nvSpPr>
        <p:spPr>
          <a:xfrm>
            <a:off x="-9150" y="0"/>
            <a:ext cx="9162300" cy="267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4" name="Google Shape;604;g3a280170360_0_1189"/>
          <p:cNvSpPr txBox="1"/>
          <p:nvPr>
            <p:ph type="title"/>
          </p:nvPr>
        </p:nvSpPr>
        <p:spPr>
          <a:xfrm flipH="1">
            <a:off x="4002974" y="2678400"/>
            <a:ext cx="37323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605" name="Google Shape;605;g3a280170360_0_1189"/>
          <p:cNvSpPr txBox="1"/>
          <p:nvPr>
            <p:ph idx="2" type="title"/>
          </p:nvPr>
        </p:nvSpPr>
        <p:spPr>
          <a:xfrm flipH="1">
            <a:off x="4002974" y="1723225"/>
            <a:ext cx="111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06" name="Google Shape;606;g3a280170360_0_1189"/>
          <p:cNvGrpSpPr/>
          <p:nvPr/>
        </p:nvGrpSpPr>
        <p:grpSpPr>
          <a:xfrm>
            <a:off x="1113900" y="367900"/>
            <a:ext cx="2393249" cy="4407700"/>
            <a:chOff x="1113900" y="367900"/>
            <a:chExt cx="2393249" cy="4407700"/>
          </a:xfrm>
        </p:grpSpPr>
        <p:pic>
          <p:nvPicPr>
            <p:cNvPr id="607" name="Google Shape;607;g3a280170360_0_11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113900" y="367900"/>
              <a:ext cx="2393249" cy="440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g3a280170360_0_1189"/>
            <p:cNvSpPr/>
            <p:nvPr/>
          </p:nvSpPr>
          <p:spPr>
            <a:xfrm rot="372207">
              <a:off x="1370767" y="609730"/>
              <a:ext cx="763471" cy="802696"/>
            </a:xfrm>
            <a:prstGeom prst="star10">
              <a:avLst>
                <a:gd fmla="val 18870" name="adj"/>
                <a:gd fmla="val 105146" name="hf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609" name="Google Shape;609;g3a280170360_0_1189"/>
          <p:cNvCxnSpPr/>
          <p:nvPr/>
        </p:nvCxnSpPr>
        <p:spPr>
          <a:xfrm>
            <a:off x="4084600" y="3594750"/>
            <a:ext cx="434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Bases de Dados</a:t>
            </a:r>
            <a:endParaRPr b="1" sz="2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15" name="Google Shape;615;p8"/>
          <p:cNvCxnSpPr/>
          <p:nvPr/>
        </p:nvCxnSpPr>
        <p:spPr>
          <a:xfrm>
            <a:off x="3277113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16" name="Google Shape;61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462" y="1740575"/>
            <a:ext cx="2165077" cy="9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8"/>
          <p:cNvSpPr txBox="1"/>
          <p:nvPr>
            <p:ph idx="4294967295" type="body"/>
          </p:nvPr>
        </p:nvSpPr>
        <p:spPr>
          <a:xfrm>
            <a:off x="720000" y="1428000"/>
            <a:ext cx="2477100" cy="2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Organismo</a:t>
            </a:r>
            <a:r>
              <a:rPr b="1" lang="en" sz="1500"/>
              <a:t>: </a:t>
            </a:r>
            <a:r>
              <a:rPr i="1" lang="en" sz="1500"/>
              <a:t>Homo sapiens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Cérebro </a:t>
            </a:r>
            <a:r>
              <a:rPr i="1" lang="en" sz="1500"/>
              <a:t>post-mortem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Grupos: </a:t>
            </a:r>
            <a:r>
              <a:rPr lang="en" sz="1500"/>
              <a:t>TEA vs controle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Dados: </a:t>
            </a:r>
            <a:r>
              <a:rPr lang="en" sz="1500"/>
              <a:t>RNA-seq de RNA total com normalização RPKM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</a:t>
            </a:r>
            <a:r>
              <a:rPr lang="en" sz="1500"/>
              <a:t>dade e sexo</a:t>
            </a:r>
            <a:endParaRPr sz="1500"/>
          </a:p>
        </p:txBody>
      </p:sp>
      <p:sp>
        <p:nvSpPr>
          <p:cNvPr id="618" name="Google Shape;618;p8"/>
          <p:cNvSpPr txBox="1"/>
          <p:nvPr>
            <p:ph idx="4294967295" type="body"/>
          </p:nvPr>
        </p:nvSpPr>
        <p:spPr>
          <a:xfrm>
            <a:off x="3657750" y="2896513"/>
            <a:ext cx="1828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Dataset: </a:t>
            </a:r>
            <a:r>
              <a:rPr lang="en" sz="1500"/>
              <a:t>GSE102741 </a:t>
            </a:r>
            <a:endParaRPr sz="1500"/>
          </a:p>
        </p:txBody>
      </p:sp>
      <p:sp>
        <p:nvSpPr>
          <p:cNvPr id="619" name="Google Shape;619;p8"/>
          <p:cNvSpPr txBox="1"/>
          <p:nvPr>
            <p:ph idx="4294967295" type="body"/>
          </p:nvPr>
        </p:nvSpPr>
        <p:spPr>
          <a:xfrm>
            <a:off x="6066050" y="873900"/>
            <a:ext cx="28884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Cortex prefrontal dorsolateral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/>
              <a:t>Funcionamento executivo e controle cognitivo</a:t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Adultos (18 anos ou mais)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Feminino e masculino</a:t>
            </a:r>
            <a:endParaRPr sz="1500"/>
          </a:p>
        </p:txBody>
      </p:sp>
      <p:cxnSp>
        <p:nvCxnSpPr>
          <p:cNvPr id="620" name="Google Shape;620;p8"/>
          <p:cNvCxnSpPr/>
          <p:nvPr/>
        </p:nvCxnSpPr>
        <p:spPr>
          <a:xfrm>
            <a:off x="5776138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21" name="Google Shape;62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350" y="2087125"/>
            <a:ext cx="1609324" cy="146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a280170360_0_14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entury Gothic"/>
                <a:ea typeface="Century Gothic"/>
                <a:cs typeface="Century Gothic"/>
                <a:sym typeface="Century Gothic"/>
              </a:rPr>
              <a:t>Bases de Dados</a:t>
            </a:r>
            <a:endParaRPr b="1" sz="2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27" name="Google Shape;627;g3a280170360_0_1468"/>
          <p:cNvCxnSpPr/>
          <p:nvPr/>
        </p:nvCxnSpPr>
        <p:spPr>
          <a:xfrm>
            <a:off x="3277113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28" name="Google Shape;628;g3a280170360_0_1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462" y="1740575"/>
            <a:ext cx="2165077" cy="9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3a280170360_0_1468"/>
          <p:cNvSpPr txBox="1"/>
          <p:nvPr>
            <p:ph idx="4294967295" type="body"/>
          </p:nvPr>
        </p:nvSpPr>
        <p:spPr>
          <a:xfrm>
            <a:off x="720000" y="1428000"/>
            <a:ext cx="2477100" cy="22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Organismo: </a:t>
            </a:r>
            <a:r>
              <a:rPr i="1" lang="en" sz="1500"/>
              <a:t>Homo sapiens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Cérebro </a:t>
            </a:r>
            <a:r>
              <a:rPr i="1" lang="en" sz="1500"/>
              <a:t>post-mortem</a:t>
            </a:r>
            <a:endParaRPr i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Grupos: </a:t>
            </a:r>
            <a:r>
              <a:rPr lang="en" sz="1500"/>
              <a:t>TEA vs controle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Dados: </a:t>
            </a:r>
            <a:r>
              <a:rPr lang="en" sz="1500"/>
              <a:t>RNA-seq </a:t>
            </a:r>
            <a:r>
              <a:rPr lang="en" sz="1500"/>
              <a:t>com normalização log2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</p:txBody>
      </p:sp>
      <p:sp>
        <p:nvSpPr>
          <p:cNvPr id="630" name="Google Shape;630;g3a280170360_0_1468"/>
          <p:cNvSpPr txBox="1"/>
          <p:nvPr>
            <p:ph idx="4294967295" type="body"/>
          </p:nvPr>
        </p:nvSpPr>
        <p:spPr>
          <a:xfrm>
            <a:off x="3657750" y="2896513"/>
            <a:ext cx="1828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b="1" lang="en" sz="1500"/>
              <a:t>Dataset: </a:t>
            </a:r>
            <a:r>
              <a:rPr lang="en" sz="1500"/>
              <a:t>GSE28521 </a:t>
            </a:r>
            <a:endParaRPr sz="1500"/>
          </a:p>
        </p:txBody>
      </p:sp>
      <p:sp>
        <p:nvSpPr>
          <p:cNvPr id="631" name="Google Shape;631;g3a280170360_0_1468"/>
          <p:cNvSpPr txBox="1"/>
          <p:nvPr>
            <p:ph idx="4294967295" type="body"/>
          </p:nvPr>
        </p:nvSpPr>
        <p:spPr>
          <a:xfrm>
            <a:off x="6066050" y="873900"/>
            <a:ext cx="2888400" cy="3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Amostra: </a:t>
            </a:r>
            <a:r>
              <a:rPr lang="en" sz="1500"/>
              <a:t>Cortex Frontal, Cerebelo e Lobo Temporal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Metadados: </a:t>
            </a:r>
            <a:r>
              <a:rPr lang="en" sz="1500"/>
              <a:t>Idade e sexo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632" name="Google Shape;632;g3a280170360_0_1468"/>
          <p:cNvCxnSpPr/>
          <p:nvPr/>
        </p:nvCxnSpPr>
        <p:spPr>
          <a:xfrm>
            <a:off x="5776138" y="1251975"/>
            <a:ext cx="0" cy="29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33" name="Google Shape;633;g3a280170360_0_1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150" y="1716962"/>
            <a:ext cx="1709575" cy="17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rebrovascular Accident Recovery Breakthrough by Slidesgo">
  <a:themeElements>
    <a:clrScheme name="Simple Light">
      <a:dk1>
        <a:srgbClr val="333333"/>
      </a:dk1>
      <a:lt1>
        <a:srgbClr val="FFFFFF"/>
      </a:lt1>
      <a:dk2>
        <a:srgbClr val="49557B"/>
      </a:dk2>
      <a:lt2>
        <a:srgbClr val="7F8BAE"/>
      </a:lt2>
      <a:accent1>
        <a:srgbClr val="D2E0EC"/>
      </a:accent1>
      <a:accent2>
        <a:srgbClr val="DBD2A4"/>
      </a:accent2>
      <a:accent3>
        <a:srgbClr val="EE6067"/>
      </a:accent3>
      <a:accent4>
        <a:srgbClr val="EF9E9E"/>
      </a:accent4>
      <a:accent5>
        <a:srgbClr val="F8CCCA"/>
      </a:accent5>
      <a:accent6>
        <a:srgbClr val="FFCACA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ebrovascular Accident Recovery Breakthrough by Slidesgo">
  <a:themeElements>
    <a:clrScheme name="Simple Light">
      <a:dk1>
        <a:srgbClr val="333333"/>
      </a:dk1>
      <a:lt1>
        <a:srgbClr val="FFFFFF"/>
      </a:lt1>
      <a:dk2>
        <a:srgbClr val="49557B"/>
      </a:dk2>
      <a:lt2>
        <a:srgbClr val="7F8BAE"/>
      </a:lt2>
      <a:accent1>
        <a:srgbClr val="D2E0EC"/>
      </a:accent1>
      <a:accent2>
        <a:srgbClr val="DBD2A4"/>
      </a:accent2>
      <a:accent3>
        <a:srgbClr val="EE6067"/>
      </a:accent3>
      <a:accent4>
        <a:srgbClr val="EF9E9E"/>
      </a:accent4>
      <a:accent5>
        <a:srgbClr val="F8CCCA"/>
      </a:accent5>
      <a:accent6>
        <a:srgbClr val="FFCACA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erebrovascular Accident Recovery Breakthrough by Slidesgo">
  <a:themeElements>
    <a:clrScheme name="Simple Light">
      <a:dk1>
        <a:srgbClr val="333333"/>
      </a:dk1>
      <a:lt1>
        <a:srgbClr val="FFFFFF"/>
      </a:lt1>
      <a:dk2>
        <a:srgbClr val="49557B"/>
      </a:dk2>
      <a:lt2>
        <a:srgbClr val="7F8BAE"/>
      </a:lt2>
      <a:accent1>
        <a:srgbClr val="D2E0EC"/>
      </a:accent1>
      <a:accent2>
        <a:srgbClr val="DBD2A4"/>
      </a:accent2>
      <a:accent3>
        <a:srgbClr val="EE6067"/>
      </a:accent3>
      <a:accent4>
        <a:srgbClr val="EF9E9E"/>
      </a:accent4>
      <a:accent5>
        <a:srgbClr val="F8CCCA"/>
      </a:accent5>
      <a:accent6>
        <a:srgbClr val="FFCACA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erebrovascular Accident Recovery Breakthrough by Slidesgo">
  <a:themeElements>
    <a:clrScheme name="Simple Light">
      <a:dk1>
        <a:srgbClr val="333333"/>
      </a:dk1>
      <a:lt1>
        <a:srgbClr val="FFFFFF"/>
      </a:lt1>
      <a:dk2>
        <a:srgbClr val="49557B"/>
      </a:dk2>
      <a:lt2>
        <a:srgbClr val="7F8BAE"/>
      </a:lt2>
      <a:accent1>
        <a:srgbClr val="D2E0EC"/>
      </a:accent1>
      <a:accent2>
        <a:srgbClr val="DBD2A4"/>
      </a:accent2>
      <a:accent3>
        <a:srgbClr val="EE6067"/>
      </a:accent3>
      <a:accent4>
        <a:srgbClr val="EF9E9E"/>
      </a:accent4>
      <a:accent5>
        <a:srgbClr val="F8CCCA"/>
      </a:accent5>
      <a:accent6>
        <a:srgbClr val="FFCACA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